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9"/>
  </p:notesMasterIdLst>
  <p:handoutMasterIdLst>
    <p:handoutMasterId r:id="rId40"/>
  </p:handoutMasterIdLst>
  <p:sldIdLst>
    <p:sldId id="256" r:id="rId2"/>
    <p:sldId id="423" r:id="rId3"/>
    <p:sldId id="425" r:id="rId4"/>
    <p:sldId id="376" r:id="rId5"/>
    <p:sldId id="411" r:id="rId6"/>
    <p:sldId id="377" r:id="rId7"/>
    <p:sldId id="378" r:id="rId8"/>
    <p:sldId id="381" r:id="rId9"/>
    <p:sldId id="408" r:id="rId10"/>
    <p:sldId id="412" r:id="rId11"/>
    <p:sldId id="418" r:id="rId12"/>
    <p:sldId id="422" r:id="rId13"/>
    <p:sldId id="417" r:id="rId14"/>
    <p:sldId id="420" r:id="rId15"/>
    <p:sldId id="383" r:id="rId16"/>
    <p:sldId id="384" r:id="rId17"/>
    <p:sldId id="385" r:id="rId18"/>
    <p:sldId id="386" r:id="rId19"/>
    <p:sldId id="387" r:id="rId20"/>
    <p:sldId id="388" r:id="rId21"/>
    <p:sldId id="389" r:id="rId22"/>
    <p:sldId id="390" r:id="rId23"/>
    <p:sldId id="391" r:id="rId24"/>
    <p:sldId id="392" r:id="rId25"/>
    <p:sldId id="393" r:id="rId26"/>
    <p:sldId id="394" r:id="rId27"/>
    <p:sldId id="395" r:id="rId28"/>
    <p:sldId id="396" r:id="rId29"/>
    <p:sldId id="397" r:id="rId30"/>
    <p:sldId id="402" r:id="rId31"/>
    <p:sldId id="398" r:id="rId32"/>
    <p:sldId id="399" r:id="rId33"/>
    <p:sldId id="406" r:id="rId34"/>
    <p:sldId id="415" r:id="rId35"/>
    <p:sldId id="413" r:id="rId36"/>
    <p:sldId id="424" r:id="rId37"/>
    <p:sldId id="272" r:id="rId38"/>
  </p:sldIdLst>
  <p:sldSz cx="9144000" cy="6858000" type="screen4x3"/>
  <p:notesSz cx="6858000" cy="9947275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33"/>
    <a:srgbClr val="FFFF66"/>
    <a:srgbClr val="FFDD71"/>
    <a:srgbClr val="E4E88C"/>
    <a:srgbClr val="FF3300"/>
    <a:srgbClr val="4383D1"/>
    <a:srgbClr val="8AAC46"/>
    <a:srgbClr val="000000"/>
    <a:srgbClr val="D1D1D1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661" autoAdjust="0"/>
    <p:restoredTop sz="85965" autoAdjust="0"/>
  </p:normalViewPr>
  <p:slideViewPr>
    <p:cSldViewPr>
      <p:cViewPr>
        <p:scale>
          <a:sx n="67" d="100"/>
          <a:sy n="67" d="100"/>
        </p:scale>
        <p:origin x="-46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00" y="-91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0"/>
          <c:y val="0.14726153167144129"/>
          <c:w val="1"/>
          <c:h val="0.74767752655961606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 w="12447">
              <a:solidFill>
                <a:schemeClr val="tx1"/>
              </a:solidFill>
              <a:prstDash val="solid"/>
            </a:ln>
          </c:spPr>
          <c:explosion val="38"/>
          <c:dPt>
            <c:idx val="0"/>
            <c:spPr>
              <a:solidFill>
                <a:schemeClr val="accent3">
                  <a:lumMod val="75000"/>
                </a:schemeClr>
              </a:solidFill>
              <a:ln w="24892">
                <a:noFill/>
              </a:ln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ln w="24892">
                <a:noFill/>
              </a:ln>
            </c:spPr>
          </c:dPt>
          <c:dPt>
            <c:idx val="2"/>
            <c:spPr>
              <a:solidFill>
                <a:schemeClr val="accent6">
                  <a:lumMod val="60000"/>
                  <a:lumOff val="40000"/>
                </a:schemeClr>
              </a:solidFill>
              <a:ln w="24892">
                <a:noFill/>
              </a:ln>
            </c:spPr>
          </c:dPt>
          <c:dPt>
            <c:idx val="3"/>
            <c:spPr>
              <a:solidFill>
                <a:schemeClr val="accent2">
                  <a:lumMod val="75000"/>
                </a:schemeClr>
              </a:solidFill>
              <a:ln w="24892">
                <a:noFill/>
              </a:ln>
            </c:spPr>
          </c:dPt>
          <c:dPt>
            <c:idx val="4"/>
            <c:spPr>
              <a:solidFill>
                <a:schemeClr val="bg1">
                  <a:lumMod val="65000"/>
                </a:schemeClr>
              </a:solidFill>
              <a:ln w="24892">
                <a:noFill/>
              </a:ln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  <a:ln w="24892">
                <a:noFill/>
              </a:ln>
            </c:spPr>
          </c:dPt>
          <c:dLbls>
            <c:dLbl>
              <c:idx val="0"/>
              <c:layout>
                <c:manualLayout>
                  <c:x val="-0.19660272290525002"/>
                  <c:y val="-0.17436130951106749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sz="2000" dirty="0" smtClean="0">
                        <a:solidFill>
                          <a:schemeClr val="tx1"/>
                        </a:solidFill>
                      </a:rPr>
                      <a:t>68,8</a:t>
                    </a:r>
                    <a:endParaRPr lang="ru-RU" sz="2000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7.0597886546311717E-2"/>
                  <c:y val="-5.9371088229355974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solidFill>
                          <a:schemeClr val="tx1"/>
                        </a:solidFill>
                      </a:rPr>
                      <a:t>1,9</a:t>
                    </a:r>
                    <a:endParaRPr lang="ru-RU" sz="2000" dirty="0"/>
                  </a:p>
                </c:rich>
              </c:tx>
              <c:dLblPos val="bestFit"/>
            </c:dLbl>
            <c:dLbl>
              <c:idx val="2"/>
              <c:layout>
                <c:manualLayout>
                  <c:x val="7.5441089153377119E-2"/>
                  <c:y val="-3.9050984900011439E-3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solidFill>
                          <a:schemeClr val="tx1"/>
                        </a:solidFill>
                      </a:rPr>
                      <a:t>8,3</a:t>
                    </a:r>
                    <a:endParaRPr lang="ru-RU" sz="2000" dirty="0"/>
                  </a:p>
                </c:rich>
              </c:tx>
              <c:dLblPos val="bestFit"/>
            </c:dLbl>
            <c:dLbl>
              <c:idx val="3"/>
              <c:layout>
                <c:manualLayout>
                  <c:x val="0.11974119658957183"/>
                  <c:y val="3.071997088365179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solidFill>
                          <a:schemeClr val="tx1"/>
                        </a:solidFill>
                      </a:rPr>
                      <a:t>12,1</a:t>
                    </a:r>
                    <a:endParaRPr lang="ru-RU" sz="2000" dirty="0"/>
                  </a:p>
                </c:rich>
              </c:tx>
              <c:dLblPos val="bestFit"/>
            </c:dLbl>
            <c:dLbl>
              <c:idx val="4"/>
              <c:layout>
                <c:manualLayout>
                  <c:x val="0.16448191855096797"/>
                  <c:y val="4.4448954989880114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solidFill>
                          <a:schemeClr val="tx1"/>
                        </a:solidFill>
                      </a:rPr>
                      <a:t>4,8</a:t>
                    </a:r>
                    <a:endParaRPr lang="ru-RU" sz="2000" dirty="0"/>
                  </a:p>
                </c:rich>
              </c:tx>
              <c:dLblPos val="bestFit"/>
            </c:dLbl>
            <c:dLbl>
              <c:idx val="5"/>
              <c:layout>
                <c:manualLayout>
                  <c:x val="-6.8360419028065722E-2"/>
                  <c:y val="4.4491015546133938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solidFill>
                          <a:schemeClr val="tx1"/>
                        </a:solidFill>
                      </a:rPr>
                      <a:t>2,7</a:t>
                    </a:r>
                    <a:endParaRPr lang="ru-RU" sz="200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</c:dLbl>
            <c:dLbl>
              <c:idx val="6"/>
              <c:layout>
                <c:manualLayout>
                  <c:x val="4.6081748553360675E-2"/>
                  <c:y val="6.03680467837797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20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showPercent val="1"/>
          </c:dLbls>
          <c:cat>
            <c:strRef>
              <c:f>Sheet1!$B$1:$G$1</c:f>
              <c:strCache>
                <c:ptCount val="6"/>
                <c:pt idx="0">
                  <c:v>ндфл</c:v>
                </c:pt>
                <c:pt idx="1">
                  <c:v>акциз</c:v>
                </c:pt>
                <c:pt idx="2">
                  <c:v>Налоги на совокупный доход</c:v>
                </c:pt>
                <c:pt idx="3">
                  <c:v>земнал</c:v>
                </c:pt>
                <c:pt idx="4">
                  <c:v>госпош</c:v>
                </c:pt>
                <c:pt idx="5">
                  <c:v>имущфл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332.2</c:v>
                </c:pt>
                <c:pt idx="1">
                  <c:v>9.1</c:v>
                </c:pt>
                <c:pt idx="2">
                  <c:v>46.9</c:v>
                </c:pt>
                <c:pt idx="3">
                  <c:v>58.2</c:v>
                </c:pt>
                <c:pt idx="4">
                  <c:v>13</c:v>
                </c:pt>
                <c:pt idx="5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447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chemeClr val="accent1"/>
              </a:solidFill>
              <a:ln w="1244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44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44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44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2447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Sheet1!$B$1:$G$1</c:f>
              <c:strCache>
                <c:ptCount val="6"/>
                <c:pt idx="0">
                  <c:v>ндфл</c:v>
                </c:pt>
                <c:pt idx="1">
                  <c:v>акциз</c:v>
                </c:pt>
                <c:pt idx="2">
                  <c:v>Налоги на совокупный доход</c:v>
                </c:pt>
                <c:pt idx="3">
                  <c:v>земнал</c:v>
                </c:pt>
                <c:pt idx="4">
                  <c:v>госпош</c:v>
                </c:pt>
                <c:pt idx="5">
                  <c:v>имущфл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447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chemeClr val="accent1"/>
              </a:solidFill>
              <a:ln w="1244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244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44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44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2447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Sheet1!$B$1:$G$1</c:f>
              <c:strCache>
                <c:ptCount val="6"/>
                <c:pt idx="0">
                  <c:v>ндфл</c:v>
                </c:pt>
                <c:pt idx="1">
                  <c:v>акциз</c:v>
                </c:pt>
                <c:pt idx="2">
                  <c:v>Налоги на совокупный доход</c:v>
                </c:pt>
                <c:pt idx="3">
                  <c:v>земнал</c:v>
                </c:pt>
                <c:pt idx="4">
                  <c:v>госпош</c:v>
                </c:pt>
                <c:pt idx="5">
                  <c:v>имущфл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folHlink"/>
            </a:solidFill>
            <a:ln w="12447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chemeClr val="accent1"/>
              </a:solidFill>
              <a:ln w="1244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244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44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44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2447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Sheet1!$B$1:$G$1</c:f>
              <c:strCache>
                <c:ptCount val="6"/>
                <c:pt idx="0">
                  <c:v>ндфл</c:v>
                </c:pt>
                <c:pt idx="1">
                  <c:v>акциз</c:v>
                </c:pt>
                <c:pt idx="2">
                  <c:v>Налоги на совокупный доход</c:v>
                </c:pt>
                <c:pt idx="3">
                  <c:v>земнал</c:v>
                </c:pt>
                <c:pt idx="4">
                  <c:v>госпош</c:v>
                </c:pt>
                <c:pt idx="5">
                  <c:v>имущфл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</c:numCache>
            </c:numRef>
          </c:val>
        </c:ser>
      </c:pie3DChart>
      <c:spPr>
        <a:noFill/>
        <a:ln w="24915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6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7.2093023255814875E-2"/>
          <c:y val="0.19654427645788344"/>
          <c:w val="0.84883720930232553"/>
          <c:h val="0.6241900647948166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662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  <a:ln w="25324">
                <a:noFill/>
              </a:ln>
            </c:spPr>
          </c:dPt>
          <c:dPt>
            <c:idx val="1"/>
            <c:spPr>
              <a:solidFill>
                <a:schemeClr val="accent3">
                  <a:lumMod val="75000"/>
                </a:schemeClr>
              </a:solidFill>
              <a:ln w="25324">
                <a:noFill/>
              </a:ln>
            </c:spPr>
          </c:dPt>
          <c:dPt>
            <c:idx val="2"/>
            <c:spPr>
              <a:solidFill>
                <a:schemeClr val="accent2">
                  <a:lumMod val="75000"/>
                </a:schemeClr>
              </a:solidFill>
              <a:ln w="25324">
                <a:noFill/>
              </a:ln>
            </c:spPr>
          </c:dPt>
          <c:dPt>
            <c:idx val="3"/>
            <c:spPr>
              <a:solidFill>
                <a:schemeClr val="accent1">
                  <a:lumMod val="75000"/>
                </a:schemeClr>
              </a:solidFill>
              <a:ln w="25324">
                <a:noFill/>
              </a:ln>
            </c:spPr>
          </c:dPt>
          <c:dLbls>
            <c:dLbl>
              <c:idx val="0"/>
              <c:layout>
                <c:manualLayout>
                  <c:x val="-0.20313024737322191"/>
                  <c:y val="-0.19992000580645991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sz="2000" dirty="0" smtClean="0">
                        <a:solidFill>
                          <a:schemeClr val="tx1"/>
                        </a:solidFill>
                      </a:rPr>
                      <a:t>53,4</a:t>
                    </a:r>
                    <a:endParaRPr lang="ru-RU" sz="200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</c:dLbl>
            <c:dLbl>
              <c:idx val="1"/>
              <c:layout>
                <c:manualLayout>
                  <c:x val="0.12803842742419091"/>
                  <c:y val="-0.1525285512017219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sz="2000" dirty="0" smtClean="0">
                        <a:solidFill>
                          <a:schemeClr val="tx1"/>
                        </a:solidFill>
                      </a:rPr>
                      <a:t>34,5</a:t>
                    </a:r>
                    <a:endParaRPr lang="ru-RU" sz="200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</c:dLbl>
            <c:dLbl>
              <c:idx val="2"/>
              <c:layout>
                <c:manualLayout>
                  <c:x val="4.7698673996292532E-2"/>
                  <c:y val="-5.1285067654356697E-2"/>
                </c:manualLayout>
              </c:layout>
              <c:tx>
                <c:rich>
                  <a:bodyPr/>
                  <a:lstStyle/>
                  <a:p>
                    <a:pPr>
                      <a:defRPr sz="2000" b="1" i="0" u="none" strike="noStrike" baseline="0">
                        <a:solidFill>
                          <a:srgbClr val="FFFF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2000" dirty="0" smtClean="0">
                        <a:solidFill>
                          <a:schemeClr val="tx1"/>
                        </a:solidFill>
                      </a:rPr>
                      <a:t>1,2</a:t>
                    </a:r>
                    <a:endParaRPr lang="ru-RU" sz="2000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2000" b="1" i="0" u="none" strike="noStrike" baseline="0">
                        <a:solidFill>
                          <a:srgbClr val="FFFF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10</a:t>
                    </a:r>
                    <a:endParaRPr lang="ru-RU" sz="20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4"/>
              <c:layout>
                <c:manualLayout>
                  <c:x val="1.9973069313813267E-2"/>
                  <c:y val="6.5575498865120971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 1%</a:t>
                    </a:r>
                  </a:p>
                </c:rich>
              </c:tx>
              <c:dLblPos val="bestFit"/>
            </c:dLbl>
            <c:txPr>
              <a:bodyPr/>
              <a:lstStyle/>
              <a:p>
                <a:pPr>
                  <a:defRPr sz="2000" b="1" i="0" u="none" strike="noStrike" baseline="0">
                    <a:solidFill>
                      <a:schemeClr val="tx2">
                        <a:lumMod val="75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от исп.мун.имущ.</c:v>
                </c:pt>
                <c:pt idx="1">
                  <c:v>от прод.мун.имущ.</c:v>
                </c:pt>
                <c:pt idx="2">
                  <c:v>польз.природ.рес.</c:v>
                </c:pt>
                <c:pt idx="3">
                  <c:v>штрафы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65</c:v>
                </c:pt>
                <c:pt idx="1">
                  <c:v>20</c:v>
                </c:pt>
                <c:pt idx="2">
                  <c:v>3</c:v>
                </c:pt>
                <c:pt idx="3">
                  <c:v>12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5000000000000001E-2"/>
          <c:y val="1.7857142857142856E-2"/>
          <c:w val="0.9541666666666665"/>
          <c:h val="0.82303055868016495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FF3333"/>
            </a:solidFill>
          </c:spPr>
          <c:dLbls>
            <c:dLbl>
              <c:idx val="0"/>
              <c:layout>
                <c:manualLayout>
                  <c:x val="-2.0833333333333446E-3"/>
                  <c:y val="-9.880239520958127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latin typeface="Tahoma" pitchFamily="34" charset="0"/>
                        <a:cs typeface="Tahoma" pitchFamily="34" charset="0"/>
                      </a:defRPr>
                    </a:pPr>
                    <a:r>
                      <a:rPr lang="ru-RU" dirty="0" smtClean="0">
                        <a:latin typeface="Tahoma" pitchFamily="34" charset="0"/>
                        <a:cs typeface="Tahoma" pitchFamily="34" charset="0"/>
                      </a:rPr>
                      <a:t>85%</a:t>
                    </a:r>
                    <a:endParaRPr lang="en-US" dirty="0">
                      <a:latin typeface="Tahoma" pitchFamily="34" charset="0"/>
                      <a:cs typeface="Tahoma" pitchFamily="34" charset="0"/>
                    </a:endParaRP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2.0833333333333446E-3"/>
                  <c:y val="-8.682634730538985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latin typeface="Tahoma" pitchFamily="34" charset="0"/>
                        <a:cs typeface="Tahoma" pitchFamily="34" charset="0"/>
                      </a:defRPr>
                    </a:pPr>
                    <a:r>
                      <a:rPr lang="ru-RU" dirty="0" smtClean="0">
                        <a:latin typeface="Tahoma" pitchFamily="34" charset="0"/>
                        <a:cs typeface="Tahoma" pitchFamily="34" charset="0"/>
                      </a:rPr>
                      <a:t>88%</a:t>
                    </a:r>
                    <a:endParaRPr lang="en-US" dirty="0">
                      <a:latin typeface="Tahoma" pitchFamily="34" charset="0"/>
                      <a:cs typeface="Tahoma" pitchFamily="34" charset="0"/>
                    </a:endParaRPr>
                  </a:p>
                </c:rich>
              </c:tx>
              <c:spPr/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110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ahoma" pitchFamily="34" charset="0"/>
                        <a:cs typeface="Tahoma" pitchFamily="34" charset="0"/>
                      </a:rPr>
                      <a:t>1</a:t>
                    </a:r>
                    <a:r>
                      <a:rPr lang="ru-RU" dirty="0" smtClean="0">
                        <a:latin typeface="Tahoma" pitchFamily="34" charset="0"/>
                        <a:cs typeface="Tahoma" pitchFamily="34" charset="0"/>
                      </a:rPr>
                      <a:t>5%</a:t>
                    </a:r>
                    <a:endParaRPr lang="en-US" dirty="0">
                      <a:latin typeface="Tahoma" pitchFamily="34" charset="0"/>
                      <a:cs typeface="Tahoma" pitchFamily="34" charset="0"/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ahoma" pitchFamily="34" charset="0"/>
                        <a:cs typeface="Tahoma" pitchFamily="34" charset="0"/>
                      </a:rPr>
                      <a:t>12</a:t>
                    </a:r>
                    <a:r>
                      <a:rPr lang="ru-RU" dirty="0" smtClean="0">
                        <a:latin typeface="Tahoma" pitchFamily="34" charset="0"/>
                        <a:cs typeface="Tahoma" pitchFamily="34" charset="0"/>
                      </a:rPr>
                      <a:t>%</a:t>
                    </a:r>
                    <a:endParaRPr lang="en-US" dirty="0">
                      <a:latin typeface="Tahoma" pitchFamily="34" charset="0"/>
                      <a:cs typeface="Tahoma" pitchFamily="34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</c:v>
                </c:pt>
                <c:pt idx="1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 </c:v>
                </c:pt>
              </c:strCache>
            </c:strRef>
          </c:cat>
          <c:val>
            <c:numRef>
              <c:f>Лист1!$D$2:$D$3</c:f>
            </c:numRef>
          </c:val>
        </c:ser>
        <c:overlap val="100"/>
        <c:axId val="114074368"/>
        <c:axId val="114075904"/>
      </c:barChart>
      <c:catAx>
        <c:axId val="114074368"/>
        <c:scaling>
          <c:orientation val="minMax"/>
        </c:scaling>
        <c:axPos val="b"/>
        <c:tickLblPos val="nextTo"/>
        <c:crossAx val="114075904"/>
        <c:crosses val="autoZero"/>
        <c:auto val="1"/>
        <c:lblAlgn val="ctr"/>
        <c:lblOffset val="100"/>
      </c:catAx>
      <c:valAx>
        <c:axId val="114075904"/>
        <c:scaling>
          <c:orientation val="minMax"/>
        </c:scaling>
        <c:delete val="1"/>
        <c:axPos val="l"/>
        <c:numFmt formatCode="General" sourceLinked="1"/>
        <c:tickLblPos val="nextTo"/>
        <c:crossAx val="1140743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1614867559941534"/>
          <c:y val="4.6458106198263675E-2"/>
          <c:w val="0.3785980410985213"/>
          <c:h val="0.8421015546133668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Благоустройство вт.ч.инициативное бюджетирование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Дефицит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22839.9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Иные текущие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Дефицит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14150.7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Дорожный фонд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Дефицит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12478.4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Наказы избирателей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Дефицит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6000</c:v>
                </c:pt>
              </c:numCache>
            </c:numRef>
          </c:val>
        </c:ser>
        <c:overlap val="100"/>
        <c:axId val="122858112"/>
        <c:axId val="122872192"/>
      </c:barChart>
      <c:catAx>
        <c:axId val="122858112"/>
        <c:scaling>
          <c:orientation val="minMax"/>
        </c:scaling>
        <c:delete val="1"/>
        <c:axPos val="b"/>
        <c:tickLblPos val="nextTo"/>
        <c:crossAx val="122872192"/>
        <c:crosses val="autoZero"/>
        <c:auto val="1"/>
        <c:lblAlgn val="ctr"/>
        <c:lblOffset val="100"/>
      </c:catAx>
      <c:valAx>
        <c:axId val="122872192"/>
        <c:scaling>
          <c:orientation val="minMax"/>
        </c:scaling>
        <c:delete val="1"/>
        <c:axPos val="l"/>
        <c:numFmt formatCode="General" sourceLinked="1"/>
        <c:tickLblPos val="nextTo"/>
        <c:crossAx val="122858112"/>
        <c:crosses val="autoZero"/>
        <c:crossBetween val="between"/>
      </c:valAx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9.0056285178236779E-3"/>
          <c:y val="0.12447849788007265"/>
          <c:w val="0.30470402269134744"/>
          <c:h val="0.6741199273167797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0.36923</cdr:x>
      <cdr:y>2.01898E-7</cdr:y>
    </cdr:from>
    <cdr:to>
      <cdr:x>0.53133</cdr:x>
      <cdr:y>0.07692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4200" y="1"/>
          <a:ext cx="1371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400" dirty="0" smtClean="0">
              <a:latin typeface="Tahoma" pitchFamily="34" charset="0"/>
              <a:cs typeface="Tahoma" pitchFamily="34" charset="0"/>
            </a:rPr>
            <a:t>55 469 тыс. руб.</a:t>
          </a:r>
          <a:endParaRPr lang="ru-RU" sz="2400" dirty="0">
            <a:latin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0.4863</cdr:x>
      <cdr:y>0.56923</cdr:y>
    </cdr:from>
    <cdr:to>
      <cdr:x>0.99062</cdr:x>
      <cdr:y>0.89231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14800" y="2819400"/>
          <a:ext cx="4267200" cy="16002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40000"/>
            <a:lumOff val="60000"/>
          </a:schemeClr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ahoma" pitchFamily="34" charset="0"/>
              <a:cs typeface="Tahoma" pitchFamily="34" charset="0"/>
            </a:rPr>
            <a:t>Наружное  освещение и содержание                - 9 489,9</a:t>
          </a:r>
        </a:p>
        <a:p xmlns:a="http://schemas.openxmlformats.org/drawingml/2006/main">
          <a:r>
            <a:rPr lang="ru-RU" sz="1200" dirty="0" smtClean="0">
              <a:latin typeface="Tahoma" pitchFamily="34" charset="0"/>
              <a:cs typeface="Tahoma" pitchFamily="34" charset="0"/>
            </a:rPr>
            <a:t>Уборка дорог, вывоз мусора                             - 7 500 </a:t>
          </a:r>
        </a:p>
        <a:p xmlns:a="http://schemas.openxmlformats.org/drawingml/2006/main">
          <a:r>
            <a:rPr lang="ru-RU" sz="1200" dirty="0" smtClean="0">
              <a:latin typeface="Tahoma" pitchFamily="34" charset="0"/>
              <a:cs typeface="Tahoma" pitchFamily="34" charset="0"/>
            </a:rPr>
            <a:t>Озеленение и содержание кладбищ                  - 4 000</a:t>
          </a:r>
        </a:p>
        <a:p xmlns:a="http://schemas.openxmlformats.org/drawingml/2006/main">
          <a:r>
            <a:rPr lang="ru-RU" sz="1200" dirty="0" smtClean="0">
              <a:latin typeface="Tahoma" pitchFamily="34" charset="0"/>
              <a:cs typeface="Tahoma" pitchFamily="34" charset="0"/>
            </a:rPr>
            <a:t>Текущее содержание учреждений                   -1 681,2</a:t>
          </a:r>
        </a:p>
        <a:p xmlns:a="http://schemas.openxmlformats.org/drawingml/2006/main">
          <a:r>
            <a:rPr lang="ru-RU" sz="1200" dirty="0" smtClean="0">
              <a:latin typeface="Tahoma" pitchFamily="34" charset="0"/>
              <a:cs typeface="Tahoma" pitchFamily="34" charset="0"/>
            </a:rPr>
            <a:t>Ликвидация возгорания мусора                        - 1 350</a:t>
          </a:r>
        </a:p>
        <a:p xmlns:a="http://schemas.openxmlformats.org/drawingml/2006/main">
          <a:r>
            <a:rPr lang="ru-RU" sz="1200" dirty="0" smtClean="0">
              <a:latin typeface="Tahoma" pitchFamily="34" charset="0"/>
              <a:cs typeface="Tahoma" pitchFamily="34" charset="0"/>
            </a:rPr>
            <a:t>Инициативное </a:t>
          </a:r>
          <a:r>
            <a:rPr lang="ru-RU" sz="1200" dirty="0" err="1" smtClean="0">
              <a:latin typeface="Tahoma" pitchFamily="34" charset="0"/>
              <a:cs typeface="Tahoma" pitchFamily="34" charset="0"/>
            </a:rPr>
            <a:t>бюджетирование</a:t>
          </a:r>
          <a:r>
            <a:rPr lang="ru-RU" sz="1200" dirty="0" smtClean="0">
              <a:latin typeface="Tahoma" pitchFamily="34" charset="0"/>
              <a:cs typeface="Tahoma" pitchFamily="34" charset="0"/>
            </a:rPr>
            <a:t>                          - 500</a:t>
          </a:r>
        </a:p>
        <a:p xmlns:a="http://schemas.openxmlformats.org/drawingml/2006/main">
          <a:endParaRPr lang="ru-RU" sz="1200" dirty="0">
            <a:latin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0.4863</cdr:x>
      <cdr:y>0.33846</cdr:y>
    </cdr:from>
    <cdr:to>
      <cdr:x>0.99062</cdr:x>
      <cdr:y>0.56923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114800" y="1676400"/>
          <a:ext cx="4267200" cy="1143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ahoma" pitchFamily="34" charset="0"/>
              <a:cs typeface="Tahoma" pitchFamily="34" charset="0"/>
            </a:rPr>
            <a:t>Содержание объектов казны, взносы на </a:t>
          </a:r>
        </a:p>
        <a:p xmlns:a="http://schemas.openxmlformats.org/drawingml/2006/main">
          <a:r>
            <a:rPr lang="ru-RU" sz="1200" dirty="0" smtClean="0">
              <a:latin typeface="Tahoma" pitchFamily="34" charset="0"/>
              <a:cs typeface="Tahoma" pitchFamily="34" charset="0"/>
            </a:rPr>
            <a:t>капремонт и снос  жилья                                - 6 404,9 </a:t>
          </a:r>
        </a:p>
        <a:p xmlns:a="http://schemas.openxmlformats.org/drawingml/2006/main">
          <a:r>
            <a:rPr lang="ru-RU" sz="1200" dirty="0" smtClean="0">
              <a:latin typeface="Tahoma" pitchFamily="34" charset="0"/>
              <a:cs typeface="Tahoma" pitchFamily="34" charset="0"/>
            </a:rPr>
            <a:t>Городские мероприятия и ГТО                         -1 470</a:t>
          </a:r>
        </a:p>
        <a:p xmlns:a="http://schemas.openxmlformats.org/drawingml/2006/main">
          <a:r>
            <a:rPr lang="ru-RU" sz="1200" dirty="0" smtClean="0">
              <a:latin typeface="Tahoma" pitchFamily="34" charset="0"/>
              <a:cs typeface="Tahoma" pitchFamily="34" charset="0"/>
            </a:rPr>
            <a:t>Межевание, паспортизация, приватизация       -1 394,6</a:t>
          </a:r>
        </a:p>
        <a:p xmlns:a="http://schemas.openxmlformats.org/drawingml/2006/main">
          <a:r>
            <a:rPr lang="ru-RU" sz="1200" dirty="0" smtClean="0">
              <a:latin typeface="Tahoma" pitchFamily="34" charset="0"/>
              <a:cs typeface="Tahoma" pitchFamily="34" charset="0"/>
            </a:rPr>
            <a:t>Со-финансирование «Городская  среда»          - 1 600</a:t>
          </a:r>
        </a:p>
        <a:p xmlns:a="http://schemas.openxmlformats.org/drawingml/2006/main">
          <a:r>
            <a:rPr lang="ru-RU" sz="1200" dirty="0" smtClean="0">
              <a:latin typeface="Tahoma" pitchFamily="34" charset="0"/>
              <a:cs typeface="Tahoma" pitchFamily="34" charset="0"/>
            </a:rPr>
            <a:t>Подготовка к новому учебному году                 -1 600</a:t>
          </a:r>
        </a:p>
        <a:p xmlns:a="http://schemas.openxmlformats.org/drawingml/2006/main">
          <a:endParaRPr lang="ru-RU" sz="1200" dirty="0">
            <a:latin typeface="Tahoma" pitchFamily="34" charset="0"/>
            <a:cs typeface="Tahoma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CC509-DD4F-4FE2-901A-873780971C9A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FA968-6C54-4F9E-A237-F09044E3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4618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72E28-3F3A-4854-8731-611B6081F676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6F54A-56DE-41B7-BE1D-1DBF1409EF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2250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1388" y="746125"/>
            <a:ext cx="497522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6F54A-56DE-41B7-BE1D-1DBF1409EFF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76858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Добавить реальный долг на 01.01.2019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6F54A-56DE-41B7-BE1D-1DBF1409EFF9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4226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1388" y="746125"/>
            <a:ext cx="497522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6F54A-56DE-41B7-BE1D-1DBF1409EFF9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1388" y="746125"/>
            <a:ext cx="497522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6F54A-56DE-41B7-BE1D-1DBF1409EFF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76858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1388" y="746125"/>
            <a:ext cx="497522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6F54A-56DE-41B7-BE1D-1DBF1409EFF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76858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1388" y="746125"/>
            <a:ext cx="497522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6F54A-56DE-41B7-BE1D-1DBF1409EFF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76858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1388" y="746125"/>
            <a:ext cx="497522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6F54A-56DE-41B7-BE1D-1DBF1409EFF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76858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Питание ДДУ и школах в одну строчку </a:t>
            </a:r>
          </a:p>
          <a:p>
            <a:r>
              <a:rPr lang="ru-RU" dirty="0" smtClean="0"/>
              <a:t>В Субвенци</a:t>
            </a:r>
            <a:r>
              <a:rPr lang="ru-RU" baseline="0" dirty="0" smtClean="0"/>
              <a:t>ях выделить ФОТ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6F54A-56DE-41B7-BE1D-1DBF1409EFF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6913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Пересчитать проценты от общего ФОТ, без рублей   увеличить шрифт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6F54A-56DE-41B7-BE1D-1DBF1409EFF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5386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Пересчитать проценты от общего ФОТ, без рублей   увеличить шрифт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6F54A-56DE-41B7-BE1D-1DBF1409EFF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5386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6F54A-56DE-41B7-BE1D-1DBF1409EFF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5207F04-C9CF-498B-83EA-8E7839AE4257}" type="datetime1">
              <a:rPr lang="ru-RU" smtClean="0"/>
              <a:pPr/>
              <a:t>01.02.2019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9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1E46-4258-4326-A275-349000393727}" type="datetime1">
              <a:rPr lang="ru-RU" smtClean="0"/>
              <a:pPr/>
              <a:t>01.02.2019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3"/>
            <a:ext cx="2209800" cy="365125"/>
          </a:xfrm>
        </p:spPr>
        <p:txBody>
          <a:bodyPr/>
          <a:lstStyle/>
          <a:p>
            <a:fld id="{445B3868-F0C6-49A3-8475-C385BAFF4BD1}" type="datetime1">
              <a:rPr lang="ru-RU" smtClean="0"/>
              <a:pPr/>
              <a:t>01.02.2019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2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1C45-ECA1-4C4B-9A58-A8D53C64094D}" type="datetime1">
              <a:rPr lang="ru-RU" smtClean="0"/>
              <a:pPr/>
              <a:t>01.02.2019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1" y="2743201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E51D-39EA-4EE8-A4B0-16DCC35ECD98}" type="datetime1">
              <a:rPr lang="ru-RU" smtClean="0"/>
              <a:pPr/>
              <a:t>01.02.2019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EECAEF8-625E-4AF3-B558-039E6F952AEB}" type="datetime1">
              <a:rPr lang="ru-RU" smtClean="0"/>
              <a:pPr/>
              <a:t>01.02.2019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0DC5B4-A350-4D0D-8950-A865987D3C55}" type="datetime1">
              <a:rPr lang="ru-RU" smtClean="0"/>
              <a:pPr/>
              <a:t>01.02.2019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507F-AA75-4030-8AD3-D9871BB839F6}" type="datetime1">
              <a:rPr lang="ru-RU" smtClean="0"/>
              <a:pPr/>
              <a:t>01.02.2019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AC88-BAD3-4C94-80CA-B4893FFB6896}" type="datetime1">
              <a:rPr lang="ru-RU" smtClean="0"/>
              <a:pPr/>
              <a:t>01.02.2019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1229-7F54-428E-A4A4-D6B583EC1B77}" type="datetime1">
              <a:rPr lang="ru-RU" smtClean="0"/>
              <a:pPr/>
              <a:t>01.02.2019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314379E-30A7-44FA-879E-F251DD811C3D}" type="datetime1">
              <a:rPr lang="ru-RU" smtClean="0"/>
              <a:pPr/>
              <a:t>01.02.2019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7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2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C22F78-96F8-40C6-8E95-8D24364A7C46}" type="datetime1">
              <a:rPr lang="ru-RU" smtClean="0"/>
              <a:pPr/>
              <a:t>01.02.2019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0%D1%82%D0%B8%D0%BD%D1%81%D0%BA%D0%B8%D0%B9_%D1%8F%D0%B7%D1%8B%D0%BA" TargetMode="External"/><Relationship Id="rId2" Type="http://schemas.openxmlformats.org/officeDocument/2006/relationships/hyperlink" Target="http://budget.mos.ru/glossar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ru.wikipedia.org/wiki/%D0%9B%D0%B0%D1%82%D1%8B%D0%BD%D1%8C" TargetMode="External"/><Relationship Id="rId4" Type="http://schemas.openxmlformats.org/officeDocument/2006/relationships/hyperlink" Target="http://ru.wikipedia.org/wiki/%D0%A2%D1%80%D0%B0%D0%BD%D1%81%D1%84%D0%B5%D1%80%D1%82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minfin28votkinsk@yandex.ru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98600"/>
            <a:ext cx="9144000" cy="457200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0" y="0"/>
            <a:ext cx="4648200" cy="990600"/>
          </a:xfrm>
          <a:prstGeom prst="horizontalScroll">
            <a:avLst>
              <a:gd name="adj" fmla="val 12500"/>
            </a:avLst>
          </a:prstGeom>
          <a:solidFill>
            <a:srgbClr val="C00000"/>
          </a:solidFill>
          <a:ln w="12700" algn="ctr">
            <a:solidFill>
              <a:srgbClr val="FFCC00"/>
            </a:solidFill>
            <a:round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lIns="90000" tIns="46800" rIns="90000" bIns="46800" anchor="ctr"/>
          <a:lstStyle/>
          <a:p>
            <a:endParaRPr lang="ru-RU" altLang="ru-RU" dirty="0"/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457200" y="177800"/>
            <a:ext cx="4191000" cy="7620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 altLang="ru-RU" sz="1400" b="1" dirty="0">
                <a:ln>
                  <a:solidFill>
                    <a:schemeClr val="accent1"/>
                  </a:solidFill>
                </a:ln>
                <a:solidFill>
                  <a:srgbClr val="FFFF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Муниципальное образование </a:t>
            </a:r>
          </a:p>
          <a:p>
            <a:pPr algn="ctr"/>
            <a:r>
              <a:rPr lang="ru-RU" altLang="ru-RU" sz="1400" b="1" dirty="0">
                <a:ln>
                  <a:solidFill>
                    <a:schemeClr val="accent1"/>
                  </a:solidFill>
                </a:ln>
                <a:solidFill>
                  <a:srgbClr val="FFFF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«Город Воткинск» </a:t>
            </a:r>
          </a:p>
        </p:txBody>
      </p:sp>
      <p:sp>
        <p:nvSpPr>
          <p:cNvPr id="13" name="AutoShape 21"/>
          <p:cNvSpPr>
            <a:spLocks noChangeArrowheads="1"/>
          </p:cNvSpPr>
          <p:nvPr/>
        </p:nvSpPr>
        <p:spPr bwMode="auto">
          <a:xfrm flipH="1">
            <a:off x="4648200" y="0"/>
            <a:ext cx="4495800" cy="990600"/>
          </a:xfrm>
          <a:prstGeom prst="horizontalScroll">
            <a:avLst>
              <a:gd name="adj" fmla="val 12500"/>
            </a:avLst>
          </a:prstGeom>
          <a:solidFill>
            <a:srgbClr val="0070C0"/>
          </a:solidFill>
          <a:ln w="12700" algn="ctr">
            <a:solidFill>
              <a:srgbClr val="FFCC00"/>
            </a:solidFill>
            <a:round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lIns="90000" tIns="46800" rIns="90000" bIns="46800" anchor="ctr"/>
          <a:lstStyle/>
          <a:p>
            <a:endParaRPr lang="ru-RU" altLang="ru-RU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4953000" y="177800"/>
            <a:ext cx="3429000" cy="685800"/>
          </a:xfrm>
        </p:spPr>
        <p:txBody>
          <a:bodyPr>
            <a:normAutofit/>
          </a:bodyPr>
          <a:lstStyle/>
          <a:p>
            <a:pPr algn="ctr"/>
            <a:r>
              <a:rPr lang="ru-RU" altLang="ru-RU" sz="1400" b="1" dirty="0" smtClean="0">
                <a:ln>
                  <a:solidFill>
                    <a:schemeClr val="accent1"/>
                  </a:solidFill>
                </a:ln>
                <a:solidFill>
                  <a:srgbClr val="FFFF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Удмуртская Республика</a:t>
            </a:r>
            <a:endParaRPr lang="ru-RU" altLang="ru-RU" sz="1400" b="1" dirty="0">
              <a:ln>
                <a:solidFill>
                  <a:schemeClr val="accent1"/>
                </a:solidFill>
              </a:ln>
              <a:solidFill>
                <a:srgbClr val="FFFF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" name="Picture 3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838200" cy="1465729"/>
          </a:xfrm>
          <a:prstGeom prst="rect">
            <a:avLst/>
          </a:prstGeom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2362200" y="6096000"/>
            <a:ext cx="6629400" cy="7620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just"/>
            <a:r>
              <a:rPr lang="ru-RU" altLang="ru-RU" sz="1600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Докладчик: - Зам. Главы Администрации по экономике, финансам и      </a:t>
            </a:r>
          </a:p>
          <a:p>
            <a:pPr algn="just"/>
            <a:r>
              <a:rPr lang="ru-RU" altLang="ru-RU" sz="1600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инвестициям  О.Ю.Сорокина </a:t>
            </a:r>
            <a:endParaRPr lang="ru-RU" altLang="ru-RU" sz="1600" dirty="0">
              <a:ln>
                <a:solidFill>
                  <a:srgbClr val="FFFF00"/>
                </a:solidFill>
              </a:ln>
              <a:solidFill>
                <a:srgbClr val="FFC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>
          <a:xfrm>
            <a:off x="7848600" y="6477000"/>
            <a:ext cx="1600200" cy="381000"/>
          </a:xfrm>
        </p:spPr>
        <p:txBody>
          <a:bodyPr/>
          <a:lstStyle/>
          <a:p>
            <a:fld id="{FCE05C97-A8CE-4730-8D3D-FD95D314B505}" type="datetime1">
              <a:rPr lang="ru-RU" sz="1200" smtClean="0">
                <a:latin typeface="Tahoma" pitchFamily="34" charset="0"/>
                <a:cs typeface="Tahoma" pitchFamily="34" charset="0"/>
              </a:rPr>
              <a:pPr/>
              <a:t>01.02.2019</a:t>
            </a:fld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57200" y="1428736"/>
            <a:ext cx="44196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ru-RU" altLang="ru-RU" sz="32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altLang="ru-RU" sz="3200" dirty="0" smtClean="0">
                <a:latin typeface="Tahoma" pitchFamily="34" charset="0"/>
                <a:cs typeface="Tahoma" pitchFamily="34" charset="0"/>
              </a:rPr>
              <a:t>К </a:t>
            </a:r>
            <a:r>
              <a:rPr lang="ru-RU" altLang="ru-RU" sz="3200" dirty="0" smtClean="0">
                <a:latin typeface="Tahoma" pitchFamily="34" charset="0"/>
                <a:cs typeface="Tahoma" pitchFamily="34" charset="0"/>
              </a:rPr>
              <a:t>проекту Бюджета муниципального образования</a:t>
            </a:r>
            <a:br>
              <a:rPr lang="ru-RU" altLang="ru-RU" sz="3200" dirty="0" smtClean="0">
                <a:latin typeface="Tahoma" pitchFamily="34" charset="0"/>
                <a:cs typeface="Tahoma" pitchFamily="34" charset="0"/>
              </a:rPr>
            </a:br>
            <a:r>
              <a:rPr lang="ru-RU" altLang="ru-RU" sz="3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«Город Воткинск»</a:t>
            </a:r>
            <a:r>
              <a:rPr lang="ru-RU" altLang="ru-RU" sz="3200" dirty="0" smtClean="0">
                <a:latin typeface="Tahoma" pitchFamily="34" charset="0"/>
                <a:cs typeface="Tahoma" pitchFamily="34" charset="0"/>
              </a:rPr>
              <a:t> </a:t>
            </a:r>
            <a:br>
              <a:rPr lang="ru-RU" altLang="ru-RU" sz="3200" dirty="0" smtClean="0">
                <a:latin typeface="Tahoma" pitchFamily="34" charset="0"/>
                <a:cs typeface="Tahoma" pitchFamily="34" charset="0"/>
              </a:rPr>
            </a:br>
            <a:r>
              <a:rPr lang="ru-RU" altLang="ru-RU" sz="3200" dirty="0" smtClean="0">
                <a:latin typeface="Tahoma" pitchFamily="34" charset="0"/>
                <a:cs typeface="Tahoma" pitchFamily="34" charset="0"/>
              </a:rPr>
              <a:t>на 2019 год и на плановый период </a:t>
            </a:r>
          </a:p>
          <a:p>
            <a:pPr algn="ctr"/>
            <a:r>
              <a:rPr lang="ru-RU" altLang="ru-RU" sz="3200" dirty="0" smtClean="0">
                <a:latin typeface="Tahoma" pitchFamily="34" charset="0"/>
                <a:cs typeface="Tahoma" pitchFamily="34" charset="0"/>
              </a:rPr>
              <a:t>2020 и 2021 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483448D-3A78-4528-A469-B745A65DA480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2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1"/>
            <a:ext cx="6096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Доля социально значимых расходов</a:t>
            </a:r>
            <a:br>
              <a:rPr lang="ru-RU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ru-RU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2018-2019 годов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</a:b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600200" y="2362200"/>
          <a:ext cx="5791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514600" y="1600200"/>
            <a:ext cx="121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703 184,0 тыс.руб.</a:t>
            </a:r>
            <a:endParaRPr lang="ru-RU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34000" y="1600200"/>
            <a:ext cx="121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725 850,0 тыс.руб.</a:t>
            </a:r>
            <a:endParaRPr lang="ru-RU" i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Распределение ФОТ в 2019 году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smtClean="0">
                <a:solidFill>
                  <a:srgbClr val="FF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1 277 072,8 тыс.руб.</a:t>
            </a:r>
            <a:endParaRPr lang="ru-RU" sz="2400" b="1" dirty="0">
              <a:solidFill>
                <a:srgbClr val="FF333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483448D-3A78-4528-A469-B745A65DA48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676400"/>
            <a:ext cx="3857652" cy="966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Субвенция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 algn="ctr"/>
            <a:r>
              <a:rPr lang="ru-RU" sz="1600" dirty="0" smtClean="0">
                <a:latin typeface="Tahoma" pitchFamily="34" charset="0"/>
                <a:cs typeface="Tahoma" pitchFamily="34" charset="0"/>
              </a:rPr>
              <a:t>836 010,4 тыс.руб. 65,5%  </a:t>
            </a:r>
            <a:endParaRPr lang="ru-RU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1676400"/>
            <a:ext cx="4143404" cy="990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Местный бюджет</a:t>
            </a:r>
          </a:p>
          <a:p>
            <a:pPr algn="ctr"/>
            <a:r>
              <a:rPr lang="ru-RU" sz="1600" dirty="0" smtClean="0">
                <a:latin typeface="Tahoma" pitchFamily="34" charset="0"/>
                <a:cs typeface="Tahoma" pitchFamily="34" charset="0"/>
              </a:rPr>
              <a:t> 441 062,4 тыс.руб.  34,5%</a:t>
            </a:r>
            <a:endParaRPr lang="ru-RU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7323" y="5711638"/>
            <a:ext cx="3810000" cy="4392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Архив 0,05 %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600" y="5230906"/>
            <a:ext cx="381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ЗАГС   0,5 %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600" y="2743200"/>
            <a:ext cx="3810000" cy="381000"/>
          </a:xfrm>
          <a:prstGeom prst="rect">
            <a:avLst/>
          </a:prstGeom>
          <a:solidFill>
            <a:srgbClr val="FF3333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Образование  64,4%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8600" y="3276600"/>
            <a:ext cx="3810000" cy="762000"/>
          </a:xfrm>
          <a:prstGeom prst="rect">
            <a:avLst/>
          </a:prstGeom>
          <a:solidFill>
            <a:srgbClr val="FF3333"/>
          </a:solidFill>
          <a:ln>
            <a:solidFill>
              <a:srgbClr val="FF33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    Школы                Детские сады</a:t>
            </a:r>
          </a:p>
          <a:p>
            <a:r>
              <a:rPr lang="ru-RU" sz="1600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Детский дом</a:t>
            </a:r>
            <a:endParaRPr lang="ru-RU" sz="1600" i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1600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       32,6%                    31,8%       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29394" y="6255684"/>
            <a:ext cx="381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КДН  0,1%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8600" y="4153461"/>
            <a:ext cx="3810000" cy="978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Опека и попечительство,  </a:t>
            </a:r>
          </a:p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 учет многодетных семей, жилищный надзор  0,4% </a:t>
            </a:r>
          </a:p>
          <a:p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00600" y="2783541"/>
            <a:ext cx="4191000" cy="381000"/>
          </a:xfrm>
          <a:prstGeom prst="rect">
            <a:avLst/>
          </a:prstGeom>
          <a:solidFill>
            <a:srgbClr val="FF333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Дополнительное  образование 9,3% </a:t>
            </a:r>
          </a:p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    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800600" y="3276600"/>
            <a:ext cx="4191000" cy="381000"/>
          </a:xfrm>
          <a:prstGeom prst="rect">
            <a:avLst/>
          </a:prstGeom>
          <a:solidFill>
            <a:srgbClr val="FF3333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Культура  8,4%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786314" y="3786190"/>
            <a:ext cx="4191000" cy="476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Органы местного самоуправления.  7,6%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786314" y="4357694"/>
            <a:ext cx="4191000" cy="37148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Спорт 4,7%</a:t>
            </a:r>
            <a:endParaRPr lang="ru-RU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791635" y="4858871"/>
            <a:ext cx="4191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Центр. бухг. УО и культуры, ХЭК 4%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773706" y="5960409"/>
            <a:ext cx="41910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Молодежная политика 0,25%</a:t>
            </a:r>
            <a:endParaRPr lang="ru-RU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773706" y="5452782"/>
            <a:ext cx="419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Управление ГО и ЧС 0,25%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2743200" y="31242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 flipV="1">
            <a:off x="1295400" y="3124200"/>
            <a:ext cx="3048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1752997" y="3657203"/>
            <a:ext cx="762000" cy="79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" name="Picture 3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1"/>
            <a:ext cx="6096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4786314" y="6500834"/>
            <a:ext cx="4143404" cy="231660"/>
          </a:xfrm>
          <a:prstGeom prst="rect">
            <a:avLst/>
          </a:prstGeom>
          <a:solidFill>
            <a:srgbClr val="FF3333"/>
          </a:solidFill>
          <a:ln>
            <a:solidFill>
              <a:srgbClr val="FF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Исполнение Майских Указов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4898"/>
            <a:ext cx="8153400" cy="990600"/>
          </a:xfrm>
        </p:spPr>
        <p:txBody>
          <a:bodyPr>
            <a:normAutofit/>
          </a:bodyPr>
          <a:lstStyle/>
          <a:p>
            <a:pPr algn="ctr"/>
            <a:endParaRPr lang="ru-RU" sz="2400" b="1" dirty="0">
              <a:solidFill>
                <a:srgbClr val="FF333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483448D-3A78-4528-A469-B745A65DA48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4" name="Picture 3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1"/>
            <a:ext cx="6096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64127128"/>
              </p:ext>
            </p:extLst>
          </p:nvPr>
        </p:nvGraphicFramePr>
        <p:xfrm>
          <a:off x="2134394" y="476673"/>
          <a:ext cx="4927474" cy="741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27474"/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effectLst/>
                        </a:rPr>
                        <a:t>Выполнение дорожной карты по образовательным учреждениям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20769824"/>
              </p:ext>
            </p:extLst>
          </p:nvPr>
        </p:nvGraphicFramePr>
        <p:xfrm>
          <a:off x="571475" y="1928803"/>
          <a:ext cx="7786738" cy="4308509"/>
        </p:xfrm>
        <a:graphic>
          <a:graphicData uri="http://schemas.openxmlformats.org/drawingml/2006/table">
            <a:tbl>
              <a:tblPr/>
              <a:tblGrid>
                <a:gridCol w="2099796"/>
                <a:gridCol w="1224880"/>
                <a:gridCol w="1487354"/>
                <a:gridCol w="1487354"/>
                <a:gridCol w="1487354"/>
              </a:tblGrid>
              <a:tr h="21382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Наименование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достигнуто в 2017 году, рублей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прогнозный показатель на 2018 год (определен соглашением), рублей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% роста 2018 год к 2017 году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прогнозный показатель на  2019 год рублей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3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Ш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колы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25207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27453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108,91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28 426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Д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етские 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сады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21290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23586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110,78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24 836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Д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етский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дом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27039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28629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105,88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30 146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5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У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чреждения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дополнительного образования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24301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27907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114,84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30 016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68329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0224" y="244849"/>
            <a:ext cx="7693152" cy="762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Источники заработной платы Администрации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1C45-ECA1-4C4B-9A58-A8D53C64094D}" type="datetime1">
              <a:rPr lang="ru-RU" smtClean="0"/>
              <a:pPr/>
              <a:t>01.02.2019</a:t>
            </a:fld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483448D-3A78-4528-A469-B745A65DA48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762000" y="2133600"/>
            <a:ext cx="1143000" cy="76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Зам. по ЖКХ и транспорту </a:t>
            </a:r>
          </a:p>
          <a:p>
            <a:pPr algn="ctr"/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00232" y="1571612"/>
            <a:ext cx="5072098" cy="381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Глава муниципального образования  «Город Воткинск»          *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43636" y="5214950"/>
            <a:ext cx="1214446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Упр. ЗАГС 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43636" y="4495800"/>
            <a:ext cx="1214446" cy="533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Упр. архивом 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43636" y="3857628"/>
            <a:ext cx="1214446" cy="533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Упр. орг. работы 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43636" y="3000372"/>
            <a:ext cx="1214446" cy="78581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Отдел по связям с общественностью  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2133600"/>
            <a:ext cx="1185882" cy="79533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Руководитель аппарата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86314" y="2133600"/>
            <a:ext cx="1157286" cy="79533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Зам по соц. вопросам  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28992" y="2133600"/>
            <a:ext cx="1143008" cy="79533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Зам по экономике,  финансам 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57400" y="2133600"/>
            <a:ext cx="1143000" cy="79533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Зам. по архитектуре и имуществу</a:t>
            </a:r>
          </a:p>
          <a:p>
            <a:pPr algn="ctr"/>
            <a:endPara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71670" y="4572008"/>
            <a:ext cx="1066800" cy="533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УКС 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057400" y="3810000"/>
            <a:ext cx="1143000" cy="6191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УМИ и ЗР 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057400" y="3048000"/>
            <a:ext cx="1143000" cy="6667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Упр. Архитектуры 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28992" y="3810000"/>
            <a:ext cx="1143008" cy="6191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Упр. Экономики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428992" y="3048000"/>
            <a:ext cx="1143008" cy="6667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Упр. финансов 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786314" y="4572008"/>
            <a:ext cx="1157286" cy="68103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Упр. соц. поддержки  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786314" y="3786190"/>
            <a:ext cx="1157286" cy="7143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Упр. Культуры  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786314" y="3048000"/>
            <a:ext cx="1170733" cy="6667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Упр.образования 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85786" y="3786190"/>
            <a:ext cx="1066800" cy="533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Отдел ГО и ЧС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85786" y="3071810"/>
            <a:ext cx="1066800" cy="5715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Упр. ЖКХ  </a:t>
            </a:r>
          </a:p>
          <a:p>
            <a:pPr algn="ctr"/>
            <a:endParaRPr lang="ru-RU" sz="12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500958" y="3000372"/>
            <a:ext cx="1247804" cy="5715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Правовое упр.  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500958" y="3714752"/>
            <a:ext cx="1247804" cy="75723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Упр. муниципальной службы 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500958" y="4643446"/>
            <a:ext cx="1247804" cy="64294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Упр. отчета и отчетности  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1"/>
            <a:ext cx="6096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4" name="Прямоугольник 33"/>
          <p:cNvSpPr/>
          <p:nvPr/>
        </p:nvSpPr>
        <p:spPr>
          <a:xfrm>
            <a:off x="3428992" y="4572008"/>
            <a:ext cx="1174384" cy="64294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Отдел инвестиций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428992" y="5286388"/>
            <a:ext cx="1143009" cy="5715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Отдел закупок  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930088" y="6057900"/>
            <a:ext cx="5013512" cy="266700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latin typeface="Tahoma" pitchFamily="34" charset="0"/>
                <a:cs typeface="Tahoma" pitchFamily="34" charset="0"/>
              </a:rPr>
              <a:t>* номер муниципальной программы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2" name="Прямоугольник с одним вырезанным углом 41"/>
          <p:cNvSpPr/>
          <p:nvPr/>
        </p:nvSpPr>
        <p:spPr>
          <a:xfrm flipH="1">
            <a:off x="5572132" y="3500438"/>
            <a:ext cx="381000" cy="228600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01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Прямоугольник с одним вырезанным углом 43"/>
          <p:cNvSpPr/>
          <p:nvPr/>
        </p:nvSpPr>
        <p:spPr>
          <a:xfrm flipH="1">
            <a:off x="5572132" y="4357694"/>
            <a:ext cx="381000" cy="228600"/>
          </a:xfrm>
          <a:prstGeom prst="snip1Rect">
            <a:avLst/>
          </a:prstGeom>
          <a:solidFill>
            <a:srgbClr val="FFDD7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03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Прямоугольник с одним вырезанным углом 44"/>
          <p:cNvSpPr/>
          <p:nvPr/>
        </p:nvSpPr>
        <p:spPr>
          <a:xfrm flipH="1">
            <a:off x="1500166" y="3429000"/>
            <a:ext cx="381000" cy="228600"/>
          </a:xfrm>
          <a:prstGeom prst="snip1Rect">
            <a:avLst/>
          </a:prstGeom>
          <a:solidFill>
            <a:srgbClr val="FFFF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07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Прямоугольник с одним вырезанным углом 45"/>
          <p:cNvSpPr/>
          <p:nvPr/>
        </p:nvSpPr>
        <p:spPr>
          <a:xfrm flipH="1">
            <a:off x="7000892" y="4786322"/>
            <a:ext cx="381000" cy="2286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Прямоугольник с одним вырезанным углом 46"/>
          <p:cNvSpPr/>
          <p:nvPr/>
        </p:nvSpPr>
        <p:spPr>
          <a:xfrm flipH="1">
            <a:off x="8358214" y="3357562"/>
            <a:ext cx="381000" cy="2286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Прямоугольник с одним вырезанным углом 47"/>
          <p:cNvSpPr/>
          <p:nvPr/>
        </p:nvSpPr>
        <p:spPr>
          <a:xfrm flipH="1">
            <a:off x="7000892" y="3571876"/>
            <a:ext cx="381000" cy="2286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Прямоугольник с одним вырезанным углом 48"/>
          <p:cNvSpPr/>
          <p:nvPr/>
        </p:nvSpPr>
        <p:spPr>
          <a:xfrm flipH="1">
            <a:off x="7000892" y="4214818"/>
            <a:ext cx="381000" cy="2286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Прямоугольник с одним вырезанным углом 49"/>
          <p:cNvSpPr/>
          <p:nvPr/>
        </p:nvSpPr>
        <p:spPr>
          <a:xfrm flipH="1">
            <a:off x="7000892" y="5429264"/>
            <a:ext cx="381000" cy="2286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Прямоугольник с одним вырезанным углом 50"/>
          <p:cNvSpPr/>
          <p:nvPr/>
        </p:nvSpPr>
        <p:spPr>
          <a:xfrm flipH="1">
            <a:off x="7000892" y="2714620"/>
            <a:ext cx="381000" cy="2286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Прямоугольник с одним вырезанным углом 51"/>
          <p:cNvSpPr/>
          <p:nvPr/>
        </p:nvSpPr>
        <p:spPr>
          <a:xfrm flipH="1">
            <a:off x="8358214" y="5072074"/>
            <a:ext cx="381000" cy="2286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Прямоугольник с одним вырезанным углом 52"/>
          <p:cNvSpPr/>
          <p:nvPr/>
        </p:nvSpPr>
        <p:spPr>
          <a:xfrm flipH="1">
            <a:off x="8429652" y="4286256"/>
            <a:ext cx="381000" cy="2286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Прямоугольник с одним вырезанным углом 53"/>
          <p:cNvSpPr/>
          <p:nvPr/>
        </p:nvSpPr>
        <p:spPr>
          <a:xfrm flipH="1">
            <a:off x="5572132" y="5072074"/>
            <a:ext cx="381000" cy="2286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Прямоугольник с одним вырезанным углом 54"/>
          <p:cNvSpPr/>
          <p:nvPr/>
        </p:nvSpPr>
        <p:spPr>
          <a:xfrm flipH="1">
            <a:off x="5572132" y="2714620"/>
            <a:ext cx="381000" cy="2286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Прямоугольник с одним вырезанным углом 55"/>
          <p:cNvSpPr/>
          <p:nvPr/>
        </p:nvSpPr>
        <p:spPr>
          <a:xfrm flipH="1">
            <a:off x="4214810" y="2714620"/>
            <a:ext cx="381000" cy="2286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Прямоугольник с одним вырезанным углом 56"/>
          <p:cNvSpPr/>
          <p:nvPr/>
        </p:nvSpPr>
        <p:spPr>
          <a:xfrm flipH="1">
            <a:off x="2857488" y="2714620"/>
            <a:ext cx="381000" cy="2286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Прямоугольник с одним вырезанным углом 58"/>
          <p:cNvSpPr/>
          <p:nvPr/>
        </p:nvSpPr>
        <p:spPr>
          <a:xfrm flipH="1">
            <a:off x="1500166" y="2643182"/>
            <a:ext cx="381000" cy="2286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Прямоугольник с одним вырезанным углом 59"/>
          <p:cNvSpPr/>
          <p:nvPr/>
        </p:nvSpPr>
        <p:spPr>
          <a:xfrm flipH="1">
            <a:off x="2857488" y="3500438"/>
            <a:ext cx="381000" cy="2286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Прямоугольник с одним вырезанным углом 60"/>
          <p:cNvSpPr/>
          <p:nvPr/>
        </p:nvSpPr>
        <p:spPr>
          <a:xfrm flipH="1">
            <a:off x="1500166" y="4071942"/>
            <a:ext cx="381000" cy="2286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Прямоугольник с одним вырезанным углом 61"/>
          <p:cNvSpPr/>
          <p:nvPr/>
        </p:nvSpPr>
        <p:spPr>
          <a:xfrm flipH="1">
            <a:off x="4214810" y="4214818"/>
            <a:ext cx="381000" cy="2286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Прямоугольник с одним вырезанным углом 62"/>
          <p:cNvSpPr/>
          <p:nvPr/>
        </p:nvSpPr>
        <p:spPr>
          <a:xfrm flipH="1">
            <a:off x="4214810" y="5000636"/>
            <a:ext cx="381000" cy="2286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Прямоугольник с одним вырезанным углом 63"/>
          <p:cNvSpPr/>
          <p:nvPr/>
        </p:nvSpPr>
        <p:spPr>
          <a:xfrm flipH="1">
            <a:off x="4214810" y="5643578"/>
            <a:ext cx="381000" cy="2286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Прямоугольник с одним вырезанным углом 64"/>
          <p:cNvSpPr/>
          <p:nvPr/>
        </p:nvSpPr>
        <p:spPr>
          <a:xfrm flipH="1">
            <a:off x="2786050" y="4857760"/>
            <a:ext cx="381000" cy="228600"/>
          </a:xfrm>
          <a:prstGeom prst="snip1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Прямоугольник с одним вырезанным углом 65"/>
          <p:cNvSpPr/>
          <p:nvPr/>
        </p:nvSpPr>
        <p:spPr>
          <a:xfrm flipH="1">
            <a:off x="2857488" y="4214818"/>
            <a:ext cx="381000" cy="228600"/>
          </a:xfrm>
          <a:prstGeom prst="snip1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Прямоугольник с одним вырезанным углом 66"/>
          <p:cNvSpPr/>
          <p:nvPr/>
        </p:nvSpPr>
        <p:spPr>
          <a:xfrm flipH="1">
            <a:off x="4214810" y="3500438"/>
            <a:ext cx="381000" cy="228600"/>
          </a:xfrm>
          <a:prstGeom prst="snip1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8" name="Прямоугольник с одним вырезанным углом 67"/>
          <p:cNvSpPr/>
          <p:nvPr/>
        </p:nvSpPr>
        <p:spPr>
          <a:xfrm flipH="1">
            <a:off x="6286512" y="1714488"/>
            <a:ext cx="381000" cy="2286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Фонд оплаты труда Администрации города Воткинска за 2015-2019 годы </a:t>
            </a:r>
            <a:r>
              <a:rPr lang="ru-RU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(по вопросам местного значения)</a:t>
            </a:r>
            <a:endParaRPr lang="ru-RU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1C45-ECA1-4C4B-9A58-A8D53C64094D}" type="datetime1">
              <a:rPr lang="ru-RU" smtClean="0"/>
              <a:pPr/>
              <a:t>01.02.2019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483448D-3A78-4528-A469-B745A65DA480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52403" y="1600201"/>
          <a:ext cx="8839200" cy="3138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953"/>
                <a:gridCol w="500066"/>
                <a:gridCol w="919178"/>
                <a:gridCol w="457200"/>
                <a:gridCol w="914400"/>
                <a:gridCol w="457200"/>
                <a:gridCol w="914400"/>
                <a:gridCol w="552464"/>
                <a:gridCol w="1000132"/>
                <a:gridCol w="428628"/>
                <a:gridCol w="990579"/>
              </a:tblGrid>
              <a:tr h="4866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2015г.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2016г.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2017г.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2018г.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2019г.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63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Кол-во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ФОТ (тыс.руб.)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Кол-во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ФОТ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Кол-во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ФОТ (тыс.руб.)</a:t>
                      </a:r>
                    </a:p>
                    <a:p>
                      <a:pPr algn="ctr"/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Кол-во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ФОТ (тыс.руб.)</a:t>
                      </a:r>
                    </a:p>
                    <a:p>
                      <a:pPr algn="ctr"/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Кол-во</a:t>
                      </a:r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ФОТ (тыс.руб.)</a:t>
                      </a:r>
                    </a:p>
                    <a:p>
                      <a:pPr algn="ctr"/>
                      <a:endParaRPr lang="ru-RU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19128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Муниципальные служащие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58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27 358,6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56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25 681,6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55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25 264,4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55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25 808,9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56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26 647,4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19128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 муниципальные служащие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552,3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19*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4 049,3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3 874,2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4 029,2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4 029,2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86682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Рабочие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947,8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15*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2 499,7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2 858,4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  <a:r>
                        <a:rPr lang="ru-RU" sz="1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**</a:t>
                      </a:r>
                      <a:endParaRPr lang="ru-RU" sz="1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3 751,6</a:t>
                      </a:r>
                      <a:r>
                        <a:rPr lang="ru-RU" sz="1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***</a:t>
                      </a:r>
                      <a:endParaRPr lang="ru-RU" sz="1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3 751,6</a:t>
                      </a:r>
                      <a:endParaRPr lang="ru-RU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86682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ИТОГО</a:t>
                      </a:r>
                      <a:endParaRPr lang="ru-RU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66</a:t>
                      </a:r>
                      <a:endParaRPr lang="ru-RU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28 858,7</a:t>
                      </a:r>
                      <a:endParaRPr lang="ru-RU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</a:t>
                      </a:r>
                      <a:endParaRPr lang="ru-RU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32 230,6</a:t>
                      </a:r>
                      <a:endParaRPr lang="ru-RU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89</a:t>
                      </a:r>
                      <a:endParaRPr lang="ru-RU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31 997</a:t>
                      </a:r>
                      <a:endParaRPr lang="ru-RU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</a:t>
                      </a:r>
                      <a:endParaRPr lang="ru-RU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33 589,7</a:t>
                      </a:r>
                      <a:endParaRPr lang="ru-RU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</a:t>
                      </a:r>
                      <a:endParaRPr lang="ru-RU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34 428,2</a:t>
                      </a:r>
                      <a:endParaRPr lang="ru-RU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4282" y="4786322"/>
            <a:ext cx="86440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*изменение штатного расписания :</a:t>
            </a:r>
          </a:p>
          <a:p>
            <a:r>
              <a:rPr lang="ru-RU" sz="1400" dirty="0" smtClean="0"/>
              <a:t>- перевод 8 муниципальных служащих в не муниципальные и 7ставок  из городской Думы;</a:t>
            </a:r>
          </a:p>
          <a:p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-перевод 11 ставок рабочих из городской Думы. </a:t>
            </a:r>
          </a:p>
          <a:p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** изменение штатного расписание – переведены 2 ставки водителей из УЖКХ, </a:t>
            </a:r>
            <a:r>
              <a:rPr lang="ru-RU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УМИиЗР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*** увеличение МРОТ.                          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3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1"/>
            <a:ext cx="6096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775448" cy="9906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Муниципальная программа </a:t>
            </a:r>
            <a:b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«Развитие образования и воспитание» (01)</a:t>
            </a:r>
            <a:endParaRPr lang="ru-RU" sz="2400" cap="all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828800" cy="381000"/>
          </a:xfrm>
        </p:spPr>
        <p:txBody>
          <a:bodyPr/>
          <a:lstStyle/>
          <a:p>
            <a:pPr algn="r"/>
            <a:fld id="{8F7E1C45-ECA1-4C4B-9A58-A8D53C64094D}" type="datetime1">
              <a:rPr lang="ru-RU" sz="1200" smtClean="0">
                <a:latin typeface="Tahoma" pitchFamily="34" charset="0"/>
                <a:cs typeface="Tahoma" pitchFamily="34" charset="0"/>
              </a:rPr>
              <a:pPr algn="r"/>
              <a:t>01.02.2019</a:t>
            </a:fld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483448D-3A78-4528-A469-B745A65DA480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1"/>
            <a:ext cx="6096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Скругленная прямоугольная выноска 9"/>
          <p:cNvSpPr/>
          <p:nvPr/>
        </p:nvSpPr>
        <p:spPr>
          <a:xfrm>
            <a:off x="214282" y="1571612"/>
            <a:ext cx="8786874" cy="785818"/>
          </a:xfrm>
          <a:prstGeom prst="wedgeRoundRect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Целью программа является обеспечение доступности качественного дошкольного, общего и дополнительного образования детей.</a:t>
            </a:r>
            <a:endParaRPr lang="ru-RU" sz="2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 Box 6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612648" y="2514600"/>
            <a:ext cx="8153400" cy="4022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Всего –  1 175 034,1 тыс. </a:t>
            </a:r>
            <a:r>
              <a:rPr lang="ru-RU" sz="2000" dirty="0">
                <a:latin typeface="Tahoma" pitchFamily="34" charset="0"/>
                <a:cs typeface="Tahoma" pitchFamily="34" charset="0"/>
              </a:rPr>
              <a:t>рублей, в том числе: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88938" y="3048000"/>
            <a:ext cx="8526462" cy="35416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развитие </a:t>
            </a:r>
            <a:r>
              <a:rPr lang="ru-RU" sz="1600" dirty="0">
                <a:latin typeface="Tahoma" pitchFamily="34" charset="0"/>
                <a:cs typeface="Tahoma" pitchFamily="34" charset="0"/>
              </a:rPr>
              <a:t>дошкольного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образования                                                        - 521 289,7</a:t>
            </a:r>
            <a:endParaRPr lang="ru-RU" sz="1600" dirty="0">
              <a:latin typeface="Tahoma" pitchFamily="34" charset="0"/>
              <a:cs typeface="Tahoma" pitchFamily="34" charset="0"/>
            </a:endParaRPr>
          </a:p>
          <a:p>
            <a:endParaRPr lang="ru-RU" sz="16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развитие </a:t>
            </a:r>
            <a:r>
              <a:rPr lang="ru-RU" sz="1600" dirty="0">
                <a:latin typeface="Tahoma" pitchFamily="34" charset="0"/>
                <a:cs typeface="Tahoma" pitchFamily="34" charset="0"/>
              </a:rPr>
              <a:t>общего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образования                                                                - 473 003,2</a:t>
            </a:r>
            <a:endParaRPr lang="ru-RU" sz="1600" dirty="0">
              <a:latin typeface="Tahoma" pitchFamily="34" charset="0"/>
              <a:cs typeface="Tahoma" pitchFamily="34" charset="0"/>
            </a:endParaRPr>
          </a:p>
          <a:p>
            <a:endParaRPr lang="ru-RU" sz="16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дополнительное  </a:t>
            </a:r>
            <a:r>
              <a:rPr lang="ru-RU" sz="1600" dirty="0">
                <a:latin typeface="Tahoma" pitchFamily="34" charset="0"/>
                <a:cs typeface="Tahoma" pitchFamily="34" charset="0"/>
              </a:rPr>
              <a:t>образование и воспитание </a:t>
            </a:r>
          </a:p>
          <a:p>
            <a:r>
              <a:rPr lang="ru-RU" sz="1600" dirty="0">
                <a:latin typeface="Tahoma" pitchFamily="34" charset="0"/>
                <a:cs typeface="Tahoma" pitchFamily="34" charset="0"/>
              </a:rPr>
              <a:t> 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детей                                                                                                      - 126 895,6</a:t>
            </a:r>
            <a:endParaRPr lang="ru-RU" sz="1600" dirty="0">
              <a:latin typeface="Tahoma" pitchFamily="34" charset="0"/>
              <a:cs typeface="Tahoma" pitchFamily="34" charset="0"/>
            </a:endParaRPr>
          </a:p>
          <a:p>
            <a:endParaRPr lang="ru-RU" sz="16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создание </a:t>
            </a:r>
            <a:r>
              <a:rPr lang="ru-RU" sz="1600" dirty="0">
                <a:latin typeface="Tahoma" pitchFamily="34" charset="0"/>
                <a:cs typeface="Tahoma" pitchFamily="34" charset="0"/>
              </a:rPr>
              <a:t>условий для реализации </a:t>
            </a:r>
          </a:p>
          <a:p>
            <a:r>
              <a:rPr lang="ru-RU" sz="1600" dirty="0">
                <a:latin typeface="Tahoma" pitchFamily="34" charset="0"/>
                <a:cs typeface="Tahoma" pitchFamily="34" charset="0"/>
              </a:rPr>
              <a:t>   муниципальной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программы                                                                       - 45 455,5</a:t>
            </a:r>
            <a:endParaRPr lang="ru-RU" sz="1600" dirty="0">
              <a:latin typeface="Tahoma" pitchFamily="34" charset="0"/>
              <a:cs typeface="Tahoma" pitchFamily="34" charset="0"/>
            </a:endParaRPr>
          </a:p>
          <a:p>
            <a:endParaRPr lang="ru-RU" sz="16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детское </a:t>
            </a:r>
            <a:r>
              <a:rPr lang="ru-RU" sz="1600" dirty="0">
                <a:latin typeface="Tahoma" pitchFamily="34" charset="0"/>
                <a:cs typeface="Tahoma" pitchFamily="34" charset="0"/>
              </a:rPr>
              <a:t>и школьное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питание               </a:t>
            </a:r>
            <a:r>
              <a:rPr lang="ru-RU" sz="1600" dirty="0">
                <a:latin typeface="Tahoma" pitchFamily="34" charset="0"/>
                <a:cs typeface="Tahoma" pitchFamily="34" charset="0"/>
              </a:rPr>
              <a:t>		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                             - 4 090,0</a:t>
            </a:r>
          </a:p>
          <a:p>
            <a:pPr>
              <a:buFontTx/>
              <a:buChar char="-"/>
            </a:pPr>
            <a:endParaRPr lang="ru-RU" sz="16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 организация отдыха детей в каникулярное</a:t>
            </a:r>
          </a:p>
          <a:p>
            <a:r>
              <a:rPr lang="ru-RU" sz="1600" dirty="0" smtClean="0">
                <a:latin typeface="Tahoma" pitchFamily="34" charset="0"/>
                <a:cs typeface="Tahoma" pitchFamily="34" charset="0"/>
              </a:rPr>
              <a:t>время                                                                                                           - 4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300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,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1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483448D-3A78-4528-A469-B745A65DA480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1"/>
            <a:ext cx="6096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Муниципальная программа </a:t>
            </a:r>
            <a:b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«Сохранение здоровья и формирование здорового образа жизни населения» (02)</a:t>
            </a:r>
            <a:endParaRPr lang="ru-RU" sz="2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214282" y="1571612"/>
            <a:ext cx="8786874" cy="928694"/>
          </a:xfrm>
          <a:prstGeom prst="wedgeRoundRect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Целью программа является обеспечение и развитие физической культуры и массового спорта, формирование потребности в здоровом образе жизни.</a:t>
            </a:r>
            <a:endParaRPr lang="ru-RU" sz="2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09600" y="2590800"/>
            <a:ext cx="7500990" cy="4022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2000" dirty="0">
                <a:latin typeface="Tahoma" pitchFamily="34" charset="0"/>
                <a:cs typeface="Tahoma" pitchFamily="34" charset="0"/>
              </a:rPr>
              <a:t>Всего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– 74 170,4 тыс. </a:t>
            </a:r>
            <a:r>
              <a:rPr lang="ru-RU" sz="2000" dirty="0">
                <a:latin typeface="Tahoma" pitchFamily="34" charset="0"/>
                <a:cs typeface="Tahoma" pitchFamily="34" charset="0"/>
              </a:rPr>
              <a:t>рублей, в том числе: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14282" y="3048001"/>
            <a:ext cx="8777318" cy="426488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500" dirty="0" smtClean="0">
                <a:latin typeface="Tahoma" pitchFamily="34" charset="0"/>
                <a:cs typeface="Tahoma" pitchFamily="34" charset="0"/>
              </a:rPr>
              <a:t> спортивная подготовка по олимпийским и не олимпийским </a:t>
            </a:r>
          </a:p>
          <a:p>
            <a:r>
              <a:rPr lang="ru-RU" sz="1500" dirty="0" smtClean="0">
                <a:latin typeface="Tahoma" pitchFamily="34" charset="0"/>
                <a:cs typeface="Tahoma" pitchFamily="34" charset="0"/>
              </a:rPr>
              <a:t>видам спорта                                                                                                           - 62 628,4</a:t>
            </a:r>
          </a:p>
          <a:p>
            <a:endParaRPr lang="ru-RU" sz="15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500" dirty="0" smtClean="0">
                <a:latin typeface="Tahoma" pitchFamily="34" charset="0"/>
                <a:cs typeface="Tahoma" pitchFamily="34" charset="0"/>
              </a:rPr>
              <a:t> подготовка сборной команды по хоккею с мячом                                                     - 6 102,0</a:t>
            </a:r>
          </a:p>
          <a:p>
            <a:pPr>
              <a:buFontTx/>
              <a:buChar char="-"/>
            </a:pPr>
            <a:endParaRPr lang="ru-RU" sz="15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500" dirty="0" smtClean="0">
                <a:latin typeface="Tahoma" pitchFamily="34" charset="0"/>
                <a:cs typeface="Tahoma" pitchFamily="34" charset="0"/>
              </a:rPr>
              <a:t> организация тренировочного процесса спортсменов </a:t>
            </a:r>
          </a:p>
          <a:p>
            <a:r>
              <a:rPr lang="ru-RU" sz="1500" dirty="0" smtClean="0">
                <a:latin typeface="Tahoma" pitchFamily="34" charset="0"/>
                <a:cs typeface="Tahoma" pitchFamily="34" charset="0"/>
              </a:rPr>
              <a:t>высокого класса                                                                                                        - 2 000,0</a:t>
            </a:r>
          </a:p>
          <a:p>
            <a:endParaRPr lang="ru-RU" sz="15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500" dirty="0" smtClean="0">
                <a:latin typeface="Tahoma" pitchFamily="34" charset="0"/>
                <a:cs typeface="Tahoma" pitchFamily="34" charset="0"/>
              </a:rPr>
              <a:t> проведение спортивных мероприятий                                                                        - 800,0</a:t>
            </a:r>
          </a:p>
          <a:p>
            <a:endParaRPr lang="ru-RU" sz="15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500" dirty="0" smtClean="0">
                <a:latin typeface="Tahoma" pitchFamily="34" charset="0"/>
                <a:cs typeface="Tahoma" pitchFamily="34" charset="0"/>
              </a:rPr>
              <a:t> мероприятия по внедрению Всероссийского</a:t>
            </a:r>
          </a:p>
          <a:p>
            <a:r>
              <a:rPr lang="ru-RU" sz="1500" dirty="0" smtClean="0">
                <a:latin typeface="Tahoma" pitchFamily="34" charset="0"/>
                <a:cs typeface="Tahoma" pitchFamily="34" charset="0"/>
              </a:rPr>
              <a:t> физкультурно-спортивного комплекса  «Готов к труду и обороне»                                 - 170,0</a:t>
            </a:r>
          </a:p>
          <a:p>
            <a:pPr>
              <a:buFontTx/>
              <a:buChar char="-"/>
            </a:pPr>
            <a:endParaRPr lang="ru-RU" sz="15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500" dirty="0" smtClean="0">
                <a:latin typeface="Tahoma" pitchFamily="34" charset="0"/>
                <a:cs typeface="Tahoma" pitchFamily="34" charset="0"/>
              </a:rPr>
              <a:t> уплата земельного налога                                                                                       - 2 470,0</a:t>
            </a:r>
            <a:r>
              <a:rPr lang="ru-RU" sz="1500" b="1" dirty="0" smtClean="0">
                <a:latin typeface="Tahoma" pitchFamily="34" charset="0"/>
                <a:cs typeface="Tahoma" pitchFamily="34" charset="0"/>
              </a:rPr>
              <a:t>               </a:t>
            </a:r>
            <a:r>
              <a:rPr lang="ru-RU" sz="1600" b="1" dirty="0" smtClean="0">
                <a:latin typeface="Arial" charset="0"/>
              </a:rPr>
              <a:t>                                                 </a:t>
            </a:r>
            <a:endParaRPr lang="ru-RU" sz="1600" b="1" dirty="0">
              <a:latin typeface="Arial" charset="0"/>
            </a:endParaRPr>
          </a:p>
          <a:p>
            <a:endParaRPr lang="ru-RU" sz="20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endParaRPr lang="ru-RU" sz="20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8" name="Дата 2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828800" cy="381000"/>
          </a:xfrm>
        </p:spPr>
        <p:txBody>
          <a:bodyPr/>
          <a:lstStyle/>
          <a:p>
            <a:pPr algn="r"/>
            <a:fld id="{8F7E1C45-ECA1-4C4B-9A58-A8D53C64094D}" type="datetime1">
              <a:rPr lang="ru-RU" sz="1200" smtClean="0">
                <a:latin typeface="Tahoma" pitchFamily="34" charset="0"/>
                <a:cs typeface="Tahoma" pitchFamily="34" charset="0"/>
              </a:rPr>
              <a:pPr algn="r"/>
              <a:t>01.02.2019</a:t>
            </a:fld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828800" cy="381000"/>
          </a:xfrm>
        </p:spPr>
        <p:txBody>
          <a:bodyPr/>
          <a:lstStyle/>
          <a:p>
            <a:pPr algn="r"/>
            <a:fld id="{8F7E1C45-ECA1-4C4B-9A58-A8D53C64094D}" type="datetime1">
              <a:rPr lang="ru-RU" sz="1200" smtClean="0">
                <a:latin typeface="Tahoma" pitchFamily="34" charset="0"/>
                <a:cs typeface="Tahoma" pitchFamily="34" charset="0"/>
              </a:rPr>
              <a:pPr algn="r"/>
              <a:t>01.02.2019</a:t>
            </a:fld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483448D-3A78-4528-A469-B745A65DA480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1"/>
            <a:ext cx="6096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Муниципальная программа </a:t>
            </a:r>
            <a:b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«Развитие культуры» (03)</a:t>
            </a:r>
            <a:endParaRPr lang="ru-RU" sz="2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214282" y="1571612"/>
            <a:ext cx="8786874" cy="942988"/>
          </a:xfrm>
          <a:prstGeom prst="wedgeRoundRect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Целью программа является создание условий, обеспечивающих равных доступ населения города к культурным ценностям и услугам, формирование благоприятной среды для творческой самореализации граждан и развитие туризма.</a:t>
            </a:r>
            <a:endParaRPr lang="ru-RU" sz="17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2571744"/>
            <a:ext cx="86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      Всего – 139 698,9 тыс. рублей, в том числе :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14282" y="3200400"/>
            <a:ext cx="8766206" cy="329539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библиотечное </a:t>
            </a:r>
            <a:r>
              <a:rPr lang="ru-RU" sz="1600" dirty="0">
                <a:latin typeface="Tahoma" pitchFamily="34" charset="0"/>
                <a:cs typeface="Tahoma" pitchFamily="34" charset="0"/>
              </a:rPr>
              <a:t>обслуживание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населения                                                         - 28 405,5</a:t>
            </a:r>
            <a:endParaRPr lang="ru-RU" sz="1600" dirty="0">
              <a:latin typeface="Tahoma" pitchFamily="34" charset="0"/>
              <a:cs typeface="Tahoma" pitchFamily="34" charset="0"/>
            </a:endParaRPr>
          </a:p>
          <a:p>
            <a:endParaRPr lang="ru-RU" sz="16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 организация досуга, предоставления услуг</a:t>
            </a:r>
          </a:p>
          <a:p>
            <a:r>
              <a:rPr lang="ru-RU" sz="1600" dirty="0" smtClean="0">
                <a:latin typeface="Tahoma" pitchFamily="34" charset="0"/>
                <a:cs typeface="Tahoma" pitchFamily="34" charset="0"/>
              </a:rPr>
              <a:t>организаций культуры и доступа к музейным </a:t>
            </a:r>
          </a:p>
          <a:p>
            <a:r>
              <a:rPr lang="ru-RU" sz="1600" dirty="0" smtClean="0">
                <a:latin typeface="Tahoma" pitchFamily="34" charset="0"/>
                <a:cs typeface="Tahoma" pitchFamily="34" charset="0"/>
              </a:rPr>
              <a:t>фондам                                                                                                             - 90 027,6</a:t>
            </a:r>
            <a:endParaRPr lang="ru-RU" sz="1600" dirty="0">
              <a:latin typeface="Tahoma" pitchFamily="34" charset="0"/>
              <a:cs typeface="Tahoma" pitchFamily="34" charset="0"/>
            </a:endParaRPr>
          </a:p>
          <a:p>
            <a:endParaRPr lang="ru-RU" sz="16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 развитие местного народного творчества                                                             - 50,0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 развитие туризма                                                                                            - 1 300,0</a:t>
            </a:r>
          </a:p>
          <a:p>
            <a:endParaRPr lang="ru-RU" sz="16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 создание условий для реализации муниципальной </a:t>
            </a:r>
          </a:p>
          <a:p>
            <a:r>
              <a:rPr lang="ru-RU" sz="1600" dirty="0" smtClean="0">
                <a:latin typeface="Tahoma" pitchFamily="34" charset="0"/>
                <a:cs typeface="Tahoma" pitchFamily="34" charset="0"/>
              </a:rPr>
              <a:t>программы                                                                                                        - 19 915,8</a:t>
            </a:r>
            <a:endParaRPr lang="ru-RU" sz="16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endParaRPr lang="ru-RU" sz="1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091518" cy="5334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Муниципальная программа </a:t>
            </a:r>
            <a:b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«Социальная поддержка населения» (04)</a:t>
            </a:r>
            <a:endParaRPr lang="ru-RU" sz="2400" cap="all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Tahoma" pitchFamily="34" charset="0"/>
              <a:ea typeface="Verdana" pitchFamily="34" charset="0"/>
              <a:cs typeface="Tahoma" pitchFamily="34" charset="0"/>
            </a:endParaRPr>
          </a:p>
        </p:txBody>
      </p:sp>
      <p:pic>
        <p:nvPicPr>
          <p:cNvPr id="10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3"/>
            <a:ext cx="566710" cy="99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0" y="1000109"/>
            <a:ext cx="2000264" cy="263791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Воткинск</a:t>
            </a:r>
            <a:endParaRPr lang="ru-RU" sz="1100" b="1" dirty="0">
              <a:latin typeface="Calibri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42910" y="2286000"/>
            <a:ext cx="8501089" cy="13871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endParaRPr lang="ru-RU" sz="2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Всего – 59 403,9 тыс. рублей в том числе:</a:t>
            </a:r>
          </a:p>
          <a:p>
            <a:pPr algn="ctr"/>
            <a:endParaRPr lang="ru-RU" sz="2000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57159" y="2819400"/>
            <a:ext cx="8786842" cy="3581400"/>
          </a:xfrm>
          <a:prstGeom prst="rect">
            <a:avLst/>
          </a:prstGeom>
        </p:spPr>
        <p:txBody>
          <a:bodyPr vert="horz" lIns="107287" tIns="53643" rIns="107287" bIns="53643">
            <a:normAutofit/>
          </a:bodyPr>
          <a:lstStyle/>
          <a:p>
            <a:pPr marL="375503" marR="0" lvl="0" indent="-375503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ru-RU" sz="16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75503" marR="0" lvl="0" indent="-375503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75503" marR="0" lvl="0" indent="-375503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75503" marR="0" lvl="0" indent="-375503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lang="ru-RU" sz="1700" dirty="0" smtClean="0">
                <a:latin typeface="Tahoma" pitchFamily="34" charset="0"/>
                <a:cs typeface="Tahoma" pitchFamily="34" charset="0"/>
              </a:rPr>
              <a:t>социальная поддержка семьи и детей                                          - 51 639,6</a:t>
            </a:r>
          </a:p>
          <a:p>
            <a:pPr marL="375503" marR="0" lvl="0" indent="-375503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lang="ru-RU" sz="1700" dirty="0" smtClean="0">
                <a:latin typeface="Tahoma" pitchFamily="34" charset="0"/>
                <a:cs typeface="Tahoma" pitchFamily="34" charset="0"/>
              </a:rPr>
              <a:t>   </a:t>
            </a:r>
          </a:p>
          <a:p>
            <a:pPr marL="375503" marR="0" lvl="0" indent="-375503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SzPct val="60000"/>
              <a:buFont typeface="Wingdings" pitchFamily="2" charset="2"/>
              <a:buChar char="Ø"/>
              <a:tabLst/>
              <a:defRPr/>
            </a:pPr>
            <a:r>
              <a:rPr lang="ru-RU" sz="1700" dirty="0" smtClean="0">
                <a:latin typeface="Tahoma" pitchFamily="34" charset="0"/>
                <a:cs typeface="Tahoma" pitchFamily="34" charset="0"/>
              </a:rPr>
              <a:t>социальная поддержка старшего поколения,</a:t>
            </a:r>
          </a:p>
          <a:p>
            <a:pPr marL="375503" marR="0" lvl="0" indent="-375503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lang="ru-RU" sz="1700" dirty="0" smtClean="0">
                <a:latin typeface="Tahoma" pitchFamily="34" charset="0"/>
                <a:cs typeface="Tahoma" pitchFamily="34" charset="0"/>
              </a:rPr>
              <a:t> ветеранов инвалидов и иных категорий граждан                               - 3 846,0</a:t>
            </a:r>
          </a:p>
          <a:p>
            <a:pPr marL="375503" marR="0" lvl="0" indent="-375503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lang="ru-RU" sz="1700" dirty="0" smtClean="0">
              <a:latin typeface="Tahoma" pitchFamily="34" charset="0"/>
              <a:cs typeface="Tahoma" pitchFamily="34" charset="0"/>
            </a:endParaRPr>
          </a:p>
          <a:p>
            <a:pPr marL="375503" marR="0" lvl="0" indent="-375503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SzPct val="60000"/>
              <a:buFont typeface="Wingdings" pitchFamily="2" charset="2"/>
              <a:buChar char="Ø"/>
              <a:tabLst/>
              <a:defRPr/>
            </a:pPr>
            <a:r>
              <a:rPr lang="ru-RU" sz="1700" dirty="0" smtClean="0">
                <a:latin typeface="Tahoma" pitchFamily="34" charset="0"/>
                <a:cs typeface="Tahoma" pitchFamily="34" charset="0"/>
              </a:rPr>
              <a:t>обеспечение жильем отдельных категорий граждан,</a:t>
            </a:r>
          </a:p>
          <a:p>
            <a:pPr marL="375503" marR="0" lvl="0" indent="-375503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lang="ru-RU" sz="1700" dirty="0" smtClean="0">
                <a:latin typeface="Tahoma" pitchFamily="34" charset="0"/>
                <a:cs typeface="Tahoma" pitchFamily="34" charset="0"/>
              </a:rPr>
              <a:t>стимулирование улучшения жилищных условий                                    - 355,0</a:t>
            </a:r>
          </a:p>
          <a:p>
            <a:pPr marL="375503" marR="0" lvl="0" indent="-375503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lang="ru-RU" sz="1700" dirty="0" smtClean="0">
              <a:latin typeface="Tahoma" pitchFamily="34" charset="0"/>
              <a:cs typeface="Tahoma" pitchFamily="34" charset="0"/>
            </a:endParaRPr>
          </a:p>
          <a:p>
            <a:pPr marL="375503" marR="0" lvl="0" indent="-375503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SzPct val="60000"/>
              <a:buFont typeface="Wingdings" pitchFamily="2" charset="2"/>
              <a:buChar char="Ø"/>
              <a:tabLst/>
              <a:defRPr/>
            </a:pPr>
            <a:r>
              <a:rPr lang="ru-RU" sz="1700" dirty="0" smtClean="0">
                <a:latin typeface="Tahoma" pitchFamily="34" charset="0"/>
                <a:cs typeface="Tahoma" pitchFamily="34" charset="0"/>
              </a:rPr>
              <a:t>предоставление субсидий и льгот по оплате </a:t>
            </a:r>
            <a:r>
              <a:rPr lang="ru-RU" sz="1700" dirty="0" err="1" smtClean="0">
                <a:latin typeface="Tahoma" pitchFamily="34" charset="0"/>
                <a:cs typeface="Tahoma" pitchFamily="34" charset="0"/>
              </a:rPr>
              <a:t>жилищно</a:t>
            </a:r>
            <a:r>
              <a:rPr lang="ru-RU" sz="1700" dirty="0" smtClean="0">
                <a:latin typeface="Tahoma" pitchFamily="34" charset="0"/>
                <a:cs typeface="Tahoma" pitchFamily="34" charset="0"/>
              </a:rPr>
              <a:t>-</a:t>
            </a:r>
          </a:p>
          <a:p>
            <a:pPr marL="375503" marR="0" lvl="0" indent="-375503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lang="ru-RU" sz="1700" dirty="0" smtClean="0">
                <a:latin typeface="Tahoma" pitchFamily="34" charset="0"/>
                <a:cs typeface="Tahoma" pitchFamily="34" charset="0"/>
              </a:rPr>
              <a:t>коммунальных услуг                                                                          - 3 563,3</a:t>
            </a:r>
          </a:p>
          <a:p>
            <a:pPr marL="375503" marR="0" lvl="0" indent="-375503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lang="ru-RU" sz="1700" dirty="0" smtClean="0">
                <a:latin typeface="Tahoma" pitchFamily="34" charset="0"/>
                <a:cs typeface="Tahoma" pitchFamily="34" charset="0"/>
              </a:rPr>
              <a:t>   </a:t>
            </a:r>
          </a:p>
          <a:p>
            <a:pPr marL="375503" marR="0" lvl="0" indent="-375503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ru-RU" sz="1700" b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375503" marR="0" lvl="0" indent="-375503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ru-RU" sz="2400" b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375503" marR="0" lvl="0" indent="-375503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tabLst/>
              <a:defRPr/>
            </a:pPr>
            <a:endParaRPr kumimoji="0" lang="ru-RU" sz="2400" b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75503" marR="0" lvl="0" indent="-375503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ru-RU" sz="2400" b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14282" y="1571612"/>
            <a:ext cx="8786874" cy="928694"/>
          </a:xfrm>
          <a:prstGeom prst="wedgeRoundRect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Программа реализует задачи по укреплению престижа семьи и развитию института семьи, повышению качества жизни старшего  поколения, социальной поддержки граждан.</a:t>
            </a:r>
            <a:endParaRPr lang="ru-RU" sz="1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Дата 2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828800" cy="381000"/>
          </a:xfrm>
        </p:spPr>
        <p:txBody>
          <a:bodyPr/>
          <a:lstStyle/>
          <a:p>
            <a:pPr algn="r"/>
            <a:fld id="{8F7E1C45-ECA1-4C4B-9A58-A8D53C64094D}" type="datetime1">
              <a:rPr lang="ru-RU" sz="1200" smtClean="0">
                <a:latin typeface="Tahoma" pitchFamily="34" charset="0"/>
                <a:cs typeface="Tahoma" pitchFamily="34" charset="0"/>
              </a:rPr>
              <a:pPr algn="r"/>
              <a:t>01.02.2019</a:t>
            </a:fld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091518" cy="70007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Муниципальная программа </a:t>
            </a:r>
            <a:b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«Создание условий для устойчивого </a:t>
            </a:r>
            <a:b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экономического развития» (05)</a:t>
            </a:r>
            <a:endParaRPr lang="ru-RU" sz="2400" cap="all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Tahoma" pitchFamily="34" charset="0"/>
              <a:ea typeface="Verdana" pitchFamily="34" charset="0"/>
              <a:cs typeface="Tahoma" pitchFamily="34" charset="0"/>
            </a:endParaRPr>
          </a:p>
        </p:txBody>
      </p:sp>
      <p:pic>
        <p:nvPicPr>
          <p:cNvPr id="10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3"/>
            <a:ext cx="566710" cy="99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0" y="1000109"/>
            <a:ext cx="2000264" cy="263791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Воткинск</a:t>
            </a:r>
            <a:endParaRPr lang="ru-RU" sz="1100" b="1" dirty="0">
              <a:latin typeface="Calibri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381000" y="2830513"/>
            <a:ext cx="8534400" cy="1916112"/>
          </a:xfrm>
          <a:prstGeom prst="rect">
            <a:avLst/>
          </a:prstGeom>
        </p:spPr>
        <p:txBody>
          <a:bodyPr vert="horz" lIns="107287" tIns="53643" rIns="107287" bIns="53643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ru-RU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cs typeface="Tahoma" pitchFamily="34" charset="0"/>
              </a:rPr>
              <a:t>Мероприятия по развитию потребительского рынка,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содействия занятости населения, формирование инвестиционного климата  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kumimoji="0" lang="ru-RU" sz="20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cs typeface="Tahoma" pitchFamily="34" charset="0"/>
              </a:rPr>
              <a:t>                  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ru-RU" sz="20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cs typeface="Tahoma" pitchFamily="34" charset="0"/>
              </a:rPr>
              <a:t>                                                                               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ru-RU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cs typeface="Tahoma" pitchFamily="34" charset="0"/>
              </a:rPr>
              <a:t>-  20,0 </a:t>
            </a:r>
            <a:r>
              <a:rPr kumimoji="0" lang="ru-RU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cs typeface="Tahoma" pitchFamily="34" charset="0"/>
              </a:rPr>
              <a:t> тыс. рублей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14282" y="1571612"/>
            <a:ext cx="8786874" cy="928694"/>
          </a:xfrm>
          <a:prstGeom prst="wedgeRoundRect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Целью программы является создание условий для устойчивого роста экономики, повышения эффективности управления, поддержка малого и среднего предпринимательства.</a:t>
            </a:r>
            <a:endParaRPr lang="ru-RU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000108"/>
          </a:xfrm>
        </p:spPr>
        <p:txBody>
          <a:bodyPr/>
          <a:lstStyle/>
          <a:p>
            <a:pPr algn="ctr"/>
            <a:r>
              <a:rPr lang="ru-RU" dirty="0" err="1" smtClean="0"/>
              <a:t>Глосарий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7E1C45-ECA1-4C4B-9A58-A8D53C64094D}" type="datetime1">
              <a:rPr lang="ru-RU" smtClean="0"/>
              <a:pPr algn="r"/>
              <a:t>01.02.2019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483448D-3A78-4528-A469-B745A65DA48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71472" y="1428736"/>
            <a:ext cx="8572528" cy="5429264"/>
          </a:xfrm>
        </p:spPr>
        <p:txBody>
          <a:bodyPr>
            <a:noAutofit/>
          </a:bodyPr>
          <a:lstStyle/>
          <a:p>
            <a:r>
              <a:rPr lang="ru-RU" sz="1700" b="1" dirty="0" smtClean="0">
                <a:latin typeface="Tahoma" pitchFamily="34" charset="0"/>
                <a:cs typeface="Tahoma" pitchFamily="34" charset="0"/>
              </a:rPr>
              <a:t>Основные понятия и термины</a:t>
            </a:r>
            <a:endParaRPr lang="ru-RU" sz="1700" dirty="0" smtClean="0">
              <a:latin typeface="Tahoma" pitchFamily="34" charset="0"/>
              <a:cs typeface="Tahoma" pitchFamily="34" charset="0"/>
            </a:endParaRPr>
          </a:p>
          <a:p>
            <a:r>
              <a:rPr lang="ru-RU" sz="1700" b="1" dirty="0" smtClean="0">
                <a:latin typeface="Tahoma" pitchFamily="34" charset="0"/>
                <a:cs typeface="Tahoma" pitchFamily="34" charset="0"/>
              </a:rPr>
              <a:t>Бюджет</a:t>
            </a:r>
            <a:r>
              <a:rPr lang="ru-RU" sz="1700" dirty="0" smtClean="0">
                <a:latin typeface="Tahoma" pitchFamily="34" charset="0"/>
                <a:cs typeface="Tahoma" pitchFamily="34" charset="0"/>
              </a:rPr>
              <a:t> — (от </a:t>
            </a:r>
            <a:r>
              <a:rPr lang="ru-RU" sz="1700" dirty="0" err="1" smtClean="0">
                <a:latin typeface="Tahoma" pitchFamily="34" charset="0"/>
                <a:cs typeface="Tahoma" pitchFamily="34" charset="0"/>
              </a:rPr>
              <a:t>старонормандского</a:t>
            </a:r>
            <a:r>
              <a:rPr lang="ru-RU" sz="1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700" dirty="0" err="1" smtClean="0">
                <a:latin typeface="Tahoma" pitchFamily="34" charset="0"/>
                <a:cs typeface="Tahoma" pitchFamily="34" charset="0"/>
              </a:rPr>
              <a:t>bougette</a:t>
            </a:r>
            <a:r>
              <a:rPr lang="ru-RU" sz="1700" dirty="0" smtClean="0">
                <a:latin typeface="Tahoma" pitchFamily="34" charset="0"/>
                <a:cs typeface="Tahoma" pitchFamily="34" charset="0"/>
              </a:rPr>
              <a:t> — кошель, сумка, кожаный мешок) —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r>
              <a:rPr lang="ru-RU" sz="1700" b="1" dirty="0" smtClean="0">
                <a:latin typeface="Tahoma" pitchFamily="34" charset="0"/>
                <a:cs typeface="Tahoma" pitchFamily="34" charset="0"/>
              </a:rPr>
              <a:t>Бюджет муниципального образования </a:t>
            </a:r>
            <a:r>
              <a:rPr lang="ru-RU" sz="1700" dirty="0" smtClean="0">
                <a:latin typeface="Tahoma" pitchFamily="34" charset="0"/>
                <a:cs typeface="Tahoma" pitchFamily="34" charset="0"/>
              </a:rPr>
              <a:t>— фонд денежных средств, предназначенный для финансирования функций, отнесенных к предметам ведения местного самоуправления</a:t>
            </a:r>
          </a:p>
          <a:p>
            <a:r>
              <a:rPr lang="ru-RU" sz="1700" b="1" dirty="0" smtClean="0">
                <a:latin typeface="Tahoma" pitchFamily="34" charset="0"/>
                <a:cs typeface="Tahoma" pitchFamily="34" charset="0"/>
              </a:rPr>
              <a:t>Государственный </a:t>
            </a:r>
            <a:r>
              <a:rPr lang="ru-RU" sz="1700" b="1" dirty="0" smtClean="0">
                <a:latin typeface="Tahoma" pitchFamily="34" charset="0"/>
                <a:cs typeface="Tahoma" pitchFamily="34" charset="0"/>
              </a:rPr>
              <a:t>или муниципальный долг </a:t>
            </a:r>
            <a:r>
              <a:rPr lang="ru-RU" sz="1700" dirty="0" smtClean="0">
                <a:latin typeface="Tahoma" pitchFamily="34" charset="0"/>
                <a:cs typeface="Tahoma" pitchFamily="34" charset="0"/>
              </a:rPr>
              <a:t>—  обязательства, возникающие из государственных или муниципальных заимствований, гарантий по обязательствам третьих лиц, другие обязательства в соответствии с видами долговых обязательств, установленными Бюджетным Кодексом РФ, принятые на себя Российской Федерацией, субъектом Российской Федерации или муниципальным образованием.</a:t>
            </a:r>
          </a:p>
          <a:p>
            <a:r>
              <a:rPr lang="ru-RU" sz="1700" b="1" dirty="0" smtClean="0">
                <a:latin typeface="Tahoma" pitchFamily="34" charset="0"/>
                <a:cs typeface="Tahoma" pitchFamily="34" charset="0"/>
              </a:rPr>
              <a:t>Доходы бюджета</a:t>
            </a:r>
            <a:r>
              <a:rPr lang="ru-RU" sz="1700" dirty="0" smtClean="0">
                <a:latin typeface="Tahoma" pitchFamily="34" charset="0"/>
                <a:cs typeface="Tahoma" pitchFamily="34" charset="0"/>
              </a:rPr>
              <a:t> — поступающие от населения, организаций, учреждений в бюджет денежные средства в виде:- налогов;- неналоговых поступлений (доходы от продажи имущества, штрафы и т.п.);- безвозмездных поступлений. </a:t>
            </a:r>
            <a:r>
              <a:rPr lang="ru-RU" sz="1700" b="1" dirty="0" smtClean="0">
                <a:latin typeface="Tahoma" pitchFamily="34" charset="0"/>
                <a:cs typeface="Tahoma" pitchFamily="34" charset="0"/>
              </a:rPr>
              <a:t>Не включаются</a:t>
            </a:r>
            <a:r>
              <a:rPr lang="ru-RU" sz="1700" dirty="0" smtClean="0">
                <a:latin typeface="Tahoma" pitchFamily="34" charset="0"/>
                <a:cs typeface="Tahoma" pitchFamily="34" charset="0"/>
              </a:rPr>
              <a:t> в состав доходов кредиты, доходы от выпуска </a:t>
            </a:r>
            <a:r>
              <a:rPr lang="ru-RU" sz="1700" dirty="0" smtClean="0">
                <a:latin typeface="Tahoma" pitchFamily="34" charset="0"/>
                <a:cs typeface="Tahoma" pitchFamily="34" charset="0"/>
              </a:rPr>
              <a:t>ценных бумаг</a:t>
            </a:r>
            <a:r>
              <a:rPr lang="ru-RU" sz="1700" dirty="0" smtClean="0">
                <a:latin typeface="Tahoma" pitchFamily="34" charset="0"/>
                <a:cs typeface="Tahoma" pitchFamily="34" charset="0"/>
              </a:rPr>
              <a:t>, полученные государством (органами местного самоуправления).</a:t>
            </a:r>
            <a:endParaRPr lang="ru-RU" sz="1700" b="1" dirty="0" smtClean="0">
              <a:latin typeface="Tahoma" pitchFamily="34" charset="0"/>
              <a:cs typeface="Tahoma" pitchFamily="34" charset="0"/>
            </a:endParaRPr>
          </a:p>
          <a:p>
            <a:endParaRPr lang="ru-RU" sz="1700" dirty="0"/>
          </a:p>
        </p:txBody>
      </p:sp>
      <p:pic>
        <p:nvPicPr>
          <p:cNvPr id="6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1"/>
            <a:ext cx="6096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3"/>
            <a:ext cx="566710" cy="99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0" y="1000109"/>
            <a:ext cx="2000264" cy="2637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Воткинск</a:t>
            </a:r>
            <a:endParaRPr lang="ru-RU" sz="1100" b="1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57166"/>
            <a:ext cx="8091488" cy="1285884"/>
          </a:xfrm>
        </p:spPr>
        <p:txBody>
          <a:bodyPr anchorCtr="1">
            <a:normAutofit fontScale="90000"/>
          </a:bodyPr>
          <a:lstStyle/>
          <a:p>
            <a:pPr algn="ctr" eaLnBrk="1" hangingPunct="1"/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Муниципальная программа </a:t>
            </a:r>
            <a:b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«Безопасность» (06)</a:t>
            </a:r>
            <a:b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786058"/>
            <a:ext cx="84296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Всего – 4 386,0 тыс. рублей в том числе: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69888" y="3505200"/>
            <a:ext cx="8416954" cy="177189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 предупреждение и ликвидация последствий </a:t>
            </a:r>
          </a:p>
          <a:p>
            <a:r>
              <a:rPr lang="ru-RU" sz="2000" dirty="0" smtClean="0">
                <a:latin typeface="Tahoma" pitchFamily="34" charset="0"/>
                <a:cs typeface="Tahoma" pitchFamily="34" charset="0"/>
              </a:rPr>
              <a:t>чрезвычайных ситуаций, реализация мер </a:t>
            </a:r>
          </a:p>
          <a:p>
            <a:r>
              <a:rPr lang="ru-RU" sz="2000" dirty="0" smtClean="0">
                <a:latin typeface="Tahoma" pitchFamily="34" charset="0"/>
                <a:cs typeface="Tahoma" pitchFamily="34" charset="0"/>
              </a:rPr>
              <a:t>пожарной безопасности                                                       - 4 162,1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000" dirty="0">
                <a:latin typeface="Tahoma" pitchFamily="34" charset="0"/>
                <a:cs typeface="Tahoma" pitchFamily="34" charset="0"/>
              </a:rPr>
              <a:t>                            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 профилактика </a:t>
            </a:r>
            <a:r>
              <a:rPr lang="ru-RU" sz="2000" dirty="0">
                <a:latin typeface="Tahoma" pitchFamily="34" charset="0"/>
                <a:cs typeface="Tahoma" pitchFamily="34" charset="0"/>
              </a:rPr>
              <a:t>правонарушений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                                         - 223,9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14282" y="1524000"/>
            <a:ext cx="8786874" cy="976306"/>
          </a:xfrm>
          <a:prstGeom prst="wedgeRoundRect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Целью программы является обеспечение общественного порядка и повышение уровня безопасности граждан на территории города</a:t>
            </a:r>
            <a:endParaRPr lang="ru-RU" sz="2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3"/>
            <a:ext cx="566710" cy="99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0" y="1000109"/>
            <a:ext cx="2000264" cy="2637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Воткинск</a:t>
            </a:r>
            <a:endParaRPr lang="ru-RU" sz="1100" b="1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857224" y="214290"/>
            <a:ext cx="8091488" cy="1000132"/>
          </a:xfrm>
        </p:spPr>
        <p:txBody>
          <a:bodyPr anchorCtr="1">
            <a:normAutofit fontScale="90000"/>
          </a:bodyPr>
          <a:lstStyle/>
          <a:p>
            <a:pPr algn="ctr" eaLnBrk="1" hangingPunct="1"/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228600"/>
            <a:ext cx="85010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Муниципальная программа </a:t>
            </a:r>
            <a:br>
              <a:rPr lang="ru-RU" sz="2400" dirty="0" smtClean="0"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latin typeface="Tahoma" pitchFamily="34" charset="0"/>
                <a:cs typeface="Tahoma" pitchFamily="34" charset="0"/>
              </a:rPr>
              <a:t>«Содержание и развитие городского хозяйства» (07)</a:t>
            </a:r>
            <a:endParaRPr lang="ru-RU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928662" y="2500306"/>
            <a:ext cx="7432675" cy="4022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sz="2000" dirty="0">
                <a:latin typeface="Tahoma" pitchFamily="34" charset="0"/>
                <a:cs typeface="Tahoma" pitchFamily="34" charset="0"/>
              </a:rPr>
              <a:t>Всего –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 84 803,0   тыс. рублей в </a:t>
            </a:r>
            <a:r>
              <a:rPr lang="ru-RU" sz="2000" dirty="0">
                <a:latin typeface="Tahoma" pitchFamily="34" charset="0"/>
                <a:cs typeface="Tahoma" pitchFamily="34" charset="0"/>
              </a:rPr>
              <a:t>том числе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: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3200400"/>
            <a:ext cx="8929718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700" dirty="0" smtClean="0">
                <a:latin typeface="Tahoma" pitchFamily="34" charset="0"/>
                <a:cs typeface="Tahoma" pitchFamily="34" charset="0"/>
              </a:rPr>
              <a:t>содержание и развитие жилищного хозяйства                                       - 5 982,9 </a:t>
            </a:r>
          </a:p>
          <a:p>
            <a:pPr algn="ctr">
              <a:defRPr/>
            </a:pPr>
            <a:endParaRPr lang="ru-RU" sz="17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700" dirty="0" smtClean="0">
                <a:latin typeface="Tahoma" pitchFamily="34" charset="0"/>
                <a:cs typeface="Tahoma" pitchFamily="34" charset="0"/>
              </a:rPr>
              <a:t> содержание и развитие коммунальной инфраструктуры                         - 1 314,6</a:t>
            </a:r>
          </a:p>
          <a:p>
            <a:pPr>
              <a:defRPr/>
            </a:pPr>
            <a:r>
              <a:rPr lang="ru-RU" sz="17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700" dirty="0" smtClean="0">
                <a:latin typeface="Tahoma" pitchFamily="34" charset="0"/>
                <a:cs typeface="Tahoma" pitchFamily="34" charset="0"/>
              </a:rPr>
              <a:t> благоустройство                                                                                  - 44 870,5</a:t>
            </a:r>
          </a:p>
          <a:p>
            <a:pPr algn="ctr">
              <a:defRPr/>
            </a:pPr>
            <a:endParaRPr lang="ru-RU" sz="17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700" dirty="0" smtClean="0">
                <a:latin typeface="Tahoma" pitchFamily="34" charset="0"/>
                <a:cs typeface="Tahoma" pitchFamily="34" charset="0"/>
              </a:rPr>
              <a:t> развитие транспортной системы                                                           - 21 637,5</a:t>
            </a:r>
          </a:p>
          <a:p>
            <a:pPr>
              <a:defRPr/>
            </a:pPr>
            <a:endParaRPr lang="ru-RU" sz="17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700" dirty="0" smtClean="0">
                <a:latin typeface="Tahoma" pitchFamily="34" charset="0"/>
                <a:cs typeface="Tahoma" pitchFamily="34" charset="0"/>
              </a:rPr>
              <a:t> создание условий для реализации муниципальной </a:t>
            </a:r>
          </a:p>
          <a:p>
            <a:pPr>
              <a:defRPr/>
            </a:pPr>
            <a:r>
              <a:rPr lang="ru-RU" sz="1700" dirty="0" smtClean="0">
                <a:latin typeface="Tahoma" pitchFamily="34" charset="0"/>
                <a:cs typeface="Tahoma" pitchFamily="34" charset="0"/>
              </a:rPr>
              <a:t>программы                                                                                              - 10 997,5</a:t>
            </a:r>
          </a:p>
          <a:p>
            <a:pPr>
              <a:defRPr/>
            </a:pPr>
            <a:r>
              <a:rPr lang="ru-RU" sz="17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pPr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152400" y="1524000"/>
            <a:ext cx="8786874" cy="857256"/>
          </a:xfrm>
          <a:prstGeom prst="wedgeRoundRect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Программа направлена на развитие городского хозяйства и территории города в целях обеспечения комфортных условий для проживания граждан. </a:t>
            </a:r>
            <a:endParaRPr lang="ru-RU" sz="1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3"/>
            <a:ext cx="566710" cy="99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0" y="1000109"/>
            <a:ext cx="2000264" cy="263791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Воткинск</a:t>
            </a:r>
            <a:endParaRPr lang="ru-RU" sz="1100" b="1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857224" y="214290"/>
            <a:ext cx="8091488" cy="1000132"/>
          </a:xfrm>
        </p:spPr>
        <p:txBody>
          <a:bodyPr anchorCtr="1">
            <a:normAutofit fontScale="90000"/>
          </a:bodyPr>
          <a:lstStyle/>
          <a:p>
            <a:pPr algn="ctr" eaLnBrk="1" hangingPunct="1"/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1"/>
            <a:ext cx="8501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Муниципальная программа </a:t>
            </a:r>
            <a:br>
              <a:rPr lang="ru-RU" sz="2400" dirty="0" smtClean="0"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latin typeface="Tahoma" pitchFamily="34" charset="0"/>
                <a:cs typeface="Tahoma" pitchFamily="34" charset="0"/>
              </a:rPr>
              <a:t>«Энергосбережение и повышение энергетической эффективности» (08)</a:t>
            </a:r>
            <a:endParaRPr lang="ru-RU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57158" y="3505200"/>
            <a:ext cx="8572560" cy="18180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dirty="0" err="1" smtClean="0">
                <a:latin typeface="Tahoma" pitchFamily="34" charset="0"/>
                <a:cs typeface="Tahoma" pitchFamily="34" charset="0"/>
              </a:rPr>
              <a:t>Со-финансирование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мероприятий, направленных на техническое перевооружение системы теплоснабжения жилого фонда и объектов социальной сферы, восстановление устройств сетей уличного освещения</a:t>
            </a:r>
          </a:p>
          <a:p>
            <a:endParaRPr lang="ru-RU" sz="2000" dirty="0" smtClean="0">
              <a:latin typeface="Tahoma" pitchFamily="34" charset="0"/>
              <a:cs typeface="Tahoma" pitchFamily="34" charset="0"/>
            </a:endParaRPr>
          </a:p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                                                                                       –  646,5 тыс. </a:t>
            </a:r>
            <a:r>
              <a:rPr lang="ru-RU" dirty="0">
                <a:latin typeface="Tahoma" pitchFamily="34" charset="0"/>
                <a:cs typeface="Tahoma" pitchFamily="34" charset="0"/>
              </a:rPr>
              <a:t>рублей</a:t>
            </a:r>
          </a:p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14282" y="1571612"/>
            <a:ext cx="8786874" cy="1571636"/>
          </a:xfrm>
          <a:prstGeom prst="wedgeRoundRect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Целью муниципальной программы является повышение энергетической эффективности экономики и бюджетной сферы муниципального образования за счет рационального использования энергетических ресурсов при их производстве, передаче и потреблении и обеспечения условий повышения энергетической эффективности, улучшение условий и качества жизни населения муниципального образования.</a:t>
            </a:r>
            <a:endParaRPr lang="ru-RU" sz="17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3"/>
            <a:ext cx="566710" cy="99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0" y="1000109"/>
            <a:ext cx="2000264" cy="263791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Воткинск</a:t>
            </a:r>
            <a:endParaRPr lang="ru-RU" sz="1100" b="1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857224" y="1066800"/>
            <a:ext cx="8091488" cy="147622"/>
          </a:xfrm>
        </p:spPr>
        <p:txBody>
          <a:bodyPr anchorCtr="1"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Муниципальная программа </a:t>
            </a:r>
            <a:b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«Муниципальное управление» (09)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/>
            </a:r>
            <a:b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90600" y="2667000"/>
            <a:ext cx="7843868" cy="4022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2000" dirty="0">
                <a:latin typeface="Tahoma" pitchFamily="34" charset="0"/>
                <a:cs typeface="Tahoma" pitchFamily="34" charset="0"/>
              </a:rPr>
              <a:t>Всего –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69 021,6 тыс. рублей, в том числе: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14282" y="1571612"/>
            <a:ext cx="8786874" cy="942988"/>
          </a:xfrm>
          <a:prstGeom prst="wedgeRoundRect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Целью программы является совершенствование системы муниципального управления, реализация полномочий органов местного самоуправления по развитию муниципального образования.</a:t>
            </a:r>
            <a:endParaRPr lang="ru-RU" sz="2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7158" y="3352800"/>
            <a:ext cx="8572560" cy="206428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 организация муниципального управления                                    - 59 270,5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 архивное дело                                                                              - 3 730,9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 создание условий для государственной регистрации</a:t>
            </a:r>
          </a:p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 актов гражданского состояния                                                         - 6 020,2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2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3"/>
            <a:ext cx="566710" cy="99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0" y="1000109"/>
            <a:ext cx="2000264" cy="263791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Воткинск</a:t>
            </a:r>
            <a:endParaRPr lang="ru-RU" sz="1100" b="1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857224" y="1142984"/>
            <a:ext cx="8091488" cy="71438"/>
          </a:xfrm>
        </p:spPr>
        <p:txBody>
          <a:bodyPr anchorCtr="1"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Муниципальная программа </a:t>
            </a:r>
            <a:b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«Реализация молодежной политики» (10)</a:t>
            </a:r>
            <a:r>
              <a:rPr lang="ru-RU" sz="2700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700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85850" y="2643182"/>
            <a:ext cx="7843868" cy="4022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2000" dirty="0" smtClean="0">
                <a:latin typeface="Tahoma" pitchFamily="34" charset="0"/>
                <a:cs typeface="Tahoma" pitchFamily="34" charset="0"/>
              </a:rPr>
              <a:t>                    Всего </a:t>
            </a:r>
            <a:r>
              <a:rPr lang="ru-RU" sz="2000" dirty="0">
                <a:latin typeface="Tahoma" pitchFamily="34" charset="0"/>
                <a:cs typeface="Tahoma" pitchFamily="34" charset="0"/>
              </a:rPr>
              <a:t>–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4 384,3 тыс. </a:t>
            </a:r>
            <a:r>
              <a:rPr lang="ru-RU" sz="2000" dirty="0">
                <a:latin typeface="Tahoma" pitchFamily="34" charset="0"/>
                <a:cs typeface="Tahoma" pitchFamily="34" charset="0"/>
              </a:rPr>
              <a:t>рублей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14282" y="1571612"/>
            <a:ext cx="8786874" cy="857256"/>
          </a:xfrm>
          <a:prstGeom prst="wedgeRoundRect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Целью программы является создание условий и гарантий, направленных на развитие и поддержку молодежи, ее самореализацию в интересах общества. </a:t>
            </a:r>
            <a:endParaRPr lang="ru-RU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57158" y="3357562"/>
            <a:ext cx="8572560" cy="234128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 организация и проведение культурно –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досуговых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, </a:t>
            </a:r>
          </a:p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культурно – зрелищных мероприятий, работа с молодежными </a:t>
            </a:r>
          </a:p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общественными организациями                                                         - 3 876,0</a:t>
            </a:r>
          </a:p>
          <a:p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 проведение молодежных мероприятий                                             - 130,0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 уплата земельного налога                                                                - 378,3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9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3"/>
            <a:ext cx="566710" cy="99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0" y="1000109"/>
            <a:ext cx="2000264" cy="2637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Воткинск</a:t>
            </a:r>
            <a:endParaRPr lang="ru-RU" sz="1100" b="1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857224" y="1142984"/>
            <a:ext cx="8091488" cy="357190"/>
          </a:xfrm>
        </p:spPr>
        <p:txBody>
          <a:bodyPr anchorCtr="1"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Муниципальная программа </a:t>
            </a:r>
            <a:b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«Капитальное строительство, реконструкция и капитальный ремонт» (11)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/>
            </a:r>
            <a:b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85850" y="3000372"/>
            <a:ext cx="7843868" cy="4022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2000" dirty="0" smtClean="0">
                <a:latin typeface="Tahoma" pitchFamily="34" charset="0"/>
                <a:cs typeface="Tahoma" pitchFamily="34" charset="0"/>
              </a:rPr>
              <a:t>       Всего – 3 845,3 тыс. рублей, в том числе: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14282" y="1571612"/>
            <a:ext cx="8786874" cy="1214446"/>
          </a:xfrm>
          <a:prstGeom prst="wedgeRoundRect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Целью программы является повышение качества и уровня жизни населения города в результате ввода в эксплуатацию объектов социальной сферы и газовых сетей, реализации муниципальных, республиканских, федеральных программ в части реконструкции и строительства. </a:t>
            </a:r>
            <a:endParaRPr lang="ru-RU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57158" y="3733800"/>
            <a:ext cx="8572560" cy="234128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endParaRPr lang="ru-RU" sz="2000" dirty="0" smtClean="0">
              <a:latin typeface="Tahoma" pitchFamily="34" charset="0"/>
              <a:cs typeface="Tahom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dirty="0" err="1" smtClean="0">
                <a:latin typeface="Tahoma" pitchFamily="34" charset="0"/>
                <a:cs typeface="Tahoma" pitchFamily="34" charset="0"/>
              </a:rPr>
              <a:t>со-финансирование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 мероприятий по капитальному строительству, </a:t>
            </a:r>
          </a:p>
          <a:p>
            <a:pPr lvl="0"/>
            <a:r>
              <a:rPr lang="ru-RU" dirty="0" smtClean="0">
                <a:latin typeface="Tahoma" pitchFamily="34" charset="0"/>
                <a:cs typeface="Tahoma" pitchFamily="34" charset="0"/>
              </a:rPr>
              <a:t>реконструкции и ремонту городских объектов и газификации улиц</a:t>
            </a:r>
          </a:p>
          <a:p>
            <a:pPr lvl="0"/>
            <a:r>
              <a:rPr lang="ru-RU" dirty="0" smtClean="0">
                <a:latin typeface="Tahoma" pitchFamily="34" charset="0"/>
                <a:cs typeface="Tahoma" pitchFamily="34" charset="0"/>
              </a:rPr>
              <a:t> частного сектора                                                         </a:t>
            </a:r>
          </a:p>
          <a:p>
            <a:pPr lvl="0"/>
            <a:r>
              <a:rPr lang="ru-RU" dirty="0" smtClean="0">
                <a:latin typeface="Tahoma" pitchFamily="34" charset="0"/>
                <a:cs typeface="Tahoma" pitchFamily="34" charset="0"/>
              </a:rPr>
              <a:t>                                                                                                          - 101,0 </a:t>
            </a:r>
            <a:r>
              <a:rPr lang="ru-RU" i="1" dirty="0" smtClean="0">
                <a:latin typeface="Tahoma" pitchFamily="34" charset="0"/>
                <a:cs typeface="Tahoma" pitchFamily="34" charset="0"/>
              </a:rPr>
              <a:t> </a:t>
            </a:r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 создание условий для реализации программы                                - 3 744,3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3"/>
            <a:ext cx="566710" cy="99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0" y="1000109"/>
            <a:ext cx="2000264" cy="2637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Воткинск</a:t>
            </a:r>
            <a:endParaRPr lang="ru-RU" sz="1100" b="1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285720" y="1000108"/>
            <a:ext cx="9072626" cy="714380"/>
          </a:xfrm>
        </p:spPr>
        <p:txBody>
          <a:bodyPr anchorCtr="1"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Муниципальная программа </a:t>
            </a:r>
            <a:br>
              <a:rPr lang="ru-RU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«Развитие институтов гражданского общества и поддержка </a:t>
            </a:r>
            <a:br>
              <a:rPr lang="ru-RU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социально ориентированных некоммерческих организаций, </a:t>
            </a:r>
            <a:br>
              <a:rPr lang="ru-RU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осуществляющих деятельность на территории МО «Город Воткинск» (12) </a:t>
            </a:r>
            <a:br>
              <a:rPr lang="ru-RU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5800" y="3286124"/>
            <a:ext cx="8229600" cy="157184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Поддержка социально-ориентированных некоммерческих организаций, осуществляющих  деятельность на территории муниципального образования «Город Воткинск» </a:t>
            </a:r>
          </a:p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                                                                      </a:t>
            </a:r>
          </a:p>
          <a:p>
            <a:pPr algn="r"/>
            <a:r>
              <a:rPr lang="ru-RU" dirty="0" smtClean="0">
                <a:latin typeface="Tahoma" pitchFamily="34" charset="0"/>
                <a:cs typeface="Tahoma" pitchFamily="34" charset="0"/>
              </a:rPr>
              <a:t> – 764,0 тыс. рублей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                                                          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14282" y="1571612"/>
            <a:ext cx="8786874" cy="1214446"/>
          </a:xfrm>
          <a:prstGeom prst="wedgeRoundRect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Целью программы является сохранение и развитие национальных культур народов, проживающих на территории города, создание условий  для наиболее эффективного оказания всесторонней поддержки</a:t>
            </a:r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социально</a:t>
            </a:r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ориентированным некоммерческим организациям. </a:t>
            </a:r>
            <a:endParaRPr lang="ru-RU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3"/>
            <a:ext cx="566710" cy="99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0" y="1000109"/>
            <a:ext cx="2000264" cy="2637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Воткинск</a:t>
            </a:r>
            <a:endParaRPr lang="ru-RU" sz="1100" b="1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34" y="1142984"/>
            <a:ext cx="9072626" cy="357190"/>
          </a:xfrm>
        </p:spPr>
        <p:txBody>
          <a:bodyPr anchorCtr="1"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Муниципальная программа </a:t>
            </a:r>
            <a:br>
              <a:rPr lang="ru-RU" sz="2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«Комплексные меры противодействия злоупотреблению наркотиками и их незаконному обороту» (13)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/>
            </a:r>
            <a:b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3400" y="3143248"/>
            <a:ext cx="8396318" cy="16333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2000" dirty="0" smtClean="0">
                <a:latin typeface="Tahoma" pitchFamily="34" charset="0"/>
                <a:cs typeface="Tahoma" pitchFamily="34" charset="0"/>
              </a:rPr>
              <a:t>Обучение навыкам здорового образа жизни, организацию конкурсов и проектов, направленных на профилактику различных видов зависимости </a:t>
            </a:r>
          </a:p>
          <a:p>
            <a:r>
              <a:rPr lang="ru-RU" sz="2000" dirty="0" smtClean="0">
                <a:latin typeface="Tahoma" pitchFamily="34" charset="0"/>
                <a:cs typeface="Tahoma" pitchFamily="34" charset="0"/>
              </a:rPr>
              <a:t>                                                                          – 36,0  тыс. рублей</a:t>
            </a:r>
          </a:p>
          <a:p>
            <a:r>
              <a:rPr lang="ru-RU" sz="2000" dirty="0" smtClean="0">
                <a:latin typeface="Tahoma" pitchFamily="34" charset="0"/>
                <a:cs typeface="Tahoma" pitchFamily="34" charset="0"/>
              </a:rPr>
              <a:t>                                                                                         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14282" y="1643050"/>
            <a:ext cx="8786874" cy="928694"/>
          </a:xfrm>
          <a:prstGeom prst="wedgeRoundRect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Целью программы является снижение числа лиц, злоупотребляющих наркотиками, сокращение количества преступлений, связанных со  злоупотреблением наркотическими и психотропными веществами. </a:t>
            </a:r>
            <a:endParaRPr lang="ru-RU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3"/>
            <a:ext cx="566710" cy="99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0" y="1000109"/>
            <a:ext cx="2000264" cy="263791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Воткинск</a:t>
            </a:r>
            <a:endParaRPr lang="ru-RU" sz="1100" b="1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34" y="990600"/>
            <a:ext cx="9072626" cy="509574"/>
          </a:xfrm>
        </p:spPr>
        <p:txBody>
          <a:bodyPr anchorCtr="1"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Муниципальная программа </a:t>
            </a:r>
            <a:b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«Управление муниципальными финансами» (14)</a:t>
            </a:r>
            <a:r>
              <a:rPr lang="ru-RU" sz="2700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700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71600" y="2743200"/>
            <a:ext cx="7358114" cy="4638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     </a:t>
            </a:r>
            <a:r>
              <a:rPr lang="ru-RU" sz="2200" dirty="0" smtClean="0">
                <a:latin typeface="Tahoma" pitchFamily="34" charset="0"/>
                <a:cs typeface="Tahoma" pitchFamily="34" charset="0"/>
              </a:rPr>
              <a:t>Всего </a:t>
            </a:r>
            <a:r>
              <a:rPr lang="ru-RU" sz="2200" dirty="0">
                <a:latin typeface="Tahoma" pitchFamily="34" charset="0"/>
                <a:cs typeface="Tahoma" pitchFamily="34" charset="0"/>
              </a:rPr>
              <a:t>– </a:t>
            </a:r>
            <a:r>
              <a:rPr lang="ru-RU" sz="2200" dirty="0" smtClean="0">
                <a:latin typeface="Tahoma" pitchFamily="34" charset="0"/>
                <a:cs typeface="Tahoma" pitchFamily="34" charset="0"/>
              </a:rPr>
              <a:t>9 221,5 тыс. рублей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81000" y="2971800"/>
            <a:ext cx="8763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/>
          <a:lstStyle/>
          <a:p>
            <a:pPr algn="just"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dirty="0">
                <a:latin typeface="Tahoma" pitchFamily="34" charset="0"/>
                <a:ea typeface="+mj-ea"/>
                <a:cs typeface="Tahoma" pitchFamily="34" charset="0"/>
              </a:rPr>
              <a:t>   </a:t>
            </a:r>
            <a:r>
              <a:rPr lang="ru-RU" dirty="0" smtClean="0">
                <a:latin typeface="Tahoma" pitchFamily="34" charset="0"/>
                <a:ea typeface="+mj-ea"/>
                <a:cs typeface="Tahoma" pitchFamily="34" charset="0"/>
              </a:rPr>
              <a:t>организация бюджетного процесса </a:t>
            </a:r>
          </a:p>
          <a:p>
            <a:pPr>
              <a:defRPr/>
            </a:pPr>
            <a:r>
              <a:rPr lang="ru-RU" dirty="0" smtClean="0">
                <a:latin typeface="Tahoma" pitchFamily="34" charset="0"/>
                <a:ea typeface="+mj-ea"/>
                <a:cs typeface="Tahoma" pitchFamily="34" charset="0"/>
              </a:rPr>
              <a:t>     в МО «Город Воткинск»                                                              - 9 102,3</a:t>
            </a:r>
          </a:p>
          <a:p>
            <a:pPr algn="just">
              <a:defRPr/>
            </a:pPr>
            <a:r>
              <a:rPr lang="ru-RU" dirty="0" smtClean="0">
                <a:latin typeface="Tahoma" pitchFamily="34" charset="0"/>
                <a:ea typeface="+mj-ea"/>
                <a:cs typeface="Tahoma" pitchFamily="34" charset="0"/>
              </a:rPr>
              <a:t>          </a:t>
            </a:r>
          </a:p>
          <a:p>
            <a:pPr algn="just">
              <a:defRPr/>
            </a:pPr>
            <a:endParaRPr lang="ru-RU" dirty="0">
              <a:latin typeface="Tahoma" pitchFamily="34" charset="0"/>
              <a:ea typeface="+mj-ea"/>
              <a:cs typeface="Tahoma" pitchFamily="34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ru-RU" dirty="0">
                <a:latin typeface="Tahoma" pitchFamily="34" charset="0"/>
                <a:ea typeface="+mj-ea"/>
                <a:cs typeface="Tahoma" pitchFamily="34" charset="0"/>
              </a:rPr>
              <a:t>   </a:t>
            </a:r>
            <a:r>
              <a:rPr lang="ru-RU" dirty="0" smtClean="0">
                <a:latin typeface="Tahoma" pitchFamily="34" charset="0"/>
                <a:ea typeface="+mj-ea"/>
                <a:cs typeface="Tahoma" pitchFamily="34" charset="0"/>
              </a:rPr>
              <a:t>повышение эффективности расходов </a:t>
            </a:r>
          </a:p>
          <a:p>
            <a:pPr algn="just">
              <a:defRPr/>
            </a:pPr>
            <a:r>
              <a:rPr lang="ru-RU" dirty="0" smtClean="0">
                <a:latin typeface="Tahoma" pitchFamily="34" charset="0"/>
                <a:ea typeface="+mj-ea"/>
                <a:cs typeface="Tahoma" pitchFamily="34" charset="0"/>
              </a:rPr>
              <a:t>бюджета                                                                                            - 119,2</a:t>
            </a:r>
            <a:endParaRPr lang="ru-RU" i="1" dirty="0">
              <a:latin typeface="Tahoma" pitchFamily="34" charset="0"/>
              <a:ea typeface="+mj-ea"/>
              <a:cs typeface="Tahoma" pitchFamily="34" charset="0"/>
            </a:endParaRPr>
          </a:p>
          <a:p>
            <a:pPr>
              <a:defRPr/>
            </a:pPr>
            <a:endParaRPr lang="ru-RU" sz="2000" i="1" dirty="0">
              <a:latin typeface="Tahoma" pitchFamily="34" charset="0"/>
              <a:ea typeface="+mj-ea"/>
              <a:cs typeface="Tahoma" pitchFamily="34" charset="0"/>
            </a:endParaRPr>
          </a:p>
          <a:p>
            <a:pPr>
              <a:defRPr/>
            </a:pPr>
            <a:endParaRPr lang="ru-RU" sz="2000" i="1" dirty="0"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152400" y="1600200"/>
            <a:ext cx="8786874" cy="971544"/>
          </a:xfrm>
          <a:prstGeom prst="wedgeRoundRect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Целью программы является обеспечение организации исполнения Бюджета, расходных обязательств, предусмотренных Бюджетом, устойчивости и сбалансированности Бюджета, обслуживание муниципального долга. </a:t>
            </a:r>
            <a:endParaRPr lang="ru-RU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28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3"/>
            <a:ext cx="566710" cy="99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0" y="1000109"/>
            <a:ext cx="2000264" cy="263791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Воткинск</a:t>
            </a:r>
            <a:endParaRPr lang="ru-RU" sz="1100" b="1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34" y="1142984"/>
            <a:ext cx="9072626" cy="357190"/>
          </a:xfrm>
        </p:spPr>
        <p:txBody>
          <a:bodyPr anchorCtr="1"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Муниципальная программа </a:t>
            </a:r>
            <a:b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«Управление муниципальным имуществом</a:t>
            </a:r>
            <a:b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земельными ресурсами» (15)</a:t>
            </a:r>
            <a:r>
              <a:rPr lang="ru-RU" sz="3100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/>
            </a:r>
            <a:br>
              <a:rPr lang="ru-RU" sz="3100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00100" y="2714620"/>
            <a:ext cx="7929618" cy="4022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2000" dirty="0">
                <a:latin typeface="Tahoma" pitchFamily="34" charset="0"/>
                <a:cs typeface="Tahoma" pitchFamily="34" charset="0"/>
              </a:rPr>
              <a:t>Всего –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12 211,2 тыс. рублей, в том числе: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14282" y="1643050"/>
            <a:ext cx="8786874" cy="928694"/>
          </a:xfrm>
          <a:prstGeom prst="wedgeRoundRect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Целью программы является проведение эффективного управления и распоряжения муниципальным имуществом, земельными ресурсами, осуществление муниципального земельного контроля. </a:t>
            </a:r>
            <a:endParaRPr lang="ru-RU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85720" y="3276600"/>
            <a:ext cx="8643998" cy="286450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 приватизация муниципального имущества                                       -  400,0     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 паспортизация муниципального имущества                                      -  479,0</a:t>
            </a:r>
          </a:p>
          <a:p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  межевание городских земель                                                           - 515,6 </a:t>
            </a:r>
          </a:p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>в т.ч межевание лесов                                                                                    - 10,6</a:t>
            </a:r>
          </a:p>
          <a:p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  содержание и обслуживание объектов казны                                 - 3 011,7</a:t>
            </a:r>
          </a:p>
          <a:p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  создание условий для реализации программы                                - 7 804,9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29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071546"/>
          </a:xfrm>
        </p:spPr>
        <p:txBody>
          <a:bodyPr/>
          <a:lstStyle/>
          <a:p>
            <a:pPr algn="ctr"/>
            <a:r>
              <a:rPr lang="ru-RU" dirty="0" err="1" smtClean="0"/>
              <a:t>Глосарий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483448D-3A78-4528-A469-B745A65DA48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12648" y="1500174"/>
            <a:ext cx="8317070" cy="4857784"/>
          </a:xfrm>
        </p:spPr>
        <p:txBody>
          <a:bodyPr>
            <a:noAutofit/>
          </a:bodyPr>
          <a:lstStyle/>
          <a:p>
            <a:r>
              <a:rPr lang="ru-RU" sz="1500" b="1" dirty="0" smtClean="0">
                <a:latin typeface="Tahoma" pitchFamily="34" charset="0"/>
                <a:cs typeface="Tahoma" pitchFamily="34" charset="0"/>
              </a:rPr>
              <a:t>Расходы бюджета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 — выплачиваемые из бюджета денежные средства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.</a:t>
            </a:r>
            <a:endParaRPr lang="ru-RU" sz="1500" b="1" dirty="0" smtClean="0">
              <a:latin typeface="Tahoma" pitchFamily="34" charset="0"/>
              <a:cs typeface="Tahoma" pitchFamily="34" charset="0"/>
            </a:endParaRPr>
          </a:p>
          <a:p>
            <a:r>
              <a:rPr lang="ru-RU" sz="1500" b="1" dirty="0" smtClean="0">
                <a:latin typeface="Tahoma" pitchFamily="34" charset="0"/>
                <a:cs typeface="Tahoma" pitchFamily="34" charset="0"/>
              </a:rPr>
              <a:t>Дефицит бюджета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 —</a:t>
            </a:r>
            <a:r>
              <a:rPr lang="ru-RU" sz="15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превышение </a:t>
            </a:r>
            <a:r>
              <a:rPr lang="ru-RU" sz="1500" dirty="0" smtClean="0">
                <a:latin typeface="Tahoma" pitchFamily="34" charset="0"/>
                <a:cs typeface="Tahoma" pitchFamily="34" charset="0"/>
                <a:hlinkClick r:id="rId2" tooltip="Переход на расходы бюджета"/>
              </a:rPr>
              <a:t>расходов бюджета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 над его доходами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.</a:t>
            </a:r>
            <a:endParaRPr lang="ru-RU" sz="1500" b="1" dirty="0" smtClean="0">
              <a:latin typeface="Tahoma" pitchFamily="34" charset="0"/>
              <a:cs typeface="Tahoma" pitchFamily="34" charset="0"/>
            </a:endParaRPr>
          </a:p>
          <a:p>
            <a:r>
              <a:rPr lang="ru-RU" sz="1500" b="1" dirty="0" err="1" smtClean="0">
                <a:latin typeface="Tahoma" pitchFamily="34" charset="0"/>
                <a:cs typeface="Tahoma" pitchFamily="34" charset="0"/>
              </a:rPr>
              <a:t>Профицит</a:t>
            </a:r>
            <a:r>
              <a:rPr lang="ru-RU" sz="1500" b="1" dirty="0" smtClean="0">
                <a:latin typeface="Tahoma" pitchFamily="34" charset="0"/>
                <a:cs typeface="Tahoma" pitchFamily="34" charset="0"/>
              </a:rPr>
              <a:t> бюджета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 — превышение доходов бюджета над его расходами.</a:t>
            </a:r>
            <a:endParaRPr lang="ru-RU" sz="1500" b="1" dirty="0" smtClean="0">
              <a:latin typeface="Tahoma" pitchFamily="34" charset="0"/>
              <a:cs typeface="Tahoma" pitchFamily="34" charset="0"/>
            </a:endParaRPr>
          </a:p>
          <a:p>
            <a:r>
              <a:rPr lang="ru-RU" sz="1500" b="1" dirty="0" smtClean="0">
                <a:latin typeface="Tahoma" pitchFamily="34" charset="0"/>
                <a:cs typeface="Tahoma" pitchFamily="34" charset="0"/>
              </a:rPr>
              <a:t>Дотации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(от </a:t>
            </a:r>
            <a:r>
              <a:rPr lang="ru-RU" sz="1500" u="sng" dirty="0" smtClean="0">
                <a:latin typeface="Tahoma" pitchFamily="34" charset="0"/>
                <a:cs typeface="Tahoma" pitchFamily="34" charset="0"/>
                <a:hlinkClick r:id="rId3" tooltip="Латинский язык"/>
              </a:rPr>
              <a:t>лат.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la-Latn" sz="1500" i="1" dirty="0" smtClean="0">
                <a:latin typeface="Tahoma" pitchFamily="34" charset="0"/>
                <a:cs typeface="Tahoma" pitchFamily="34" charset="0"/>
              </a:rPr>
              <a:t>dotatio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 — дар, пожертвование) — межбюджетные </a:t>
            </a:r>
            <a:r>
              <a:rPr lang="ru-RU" sz="1500" u="sng" dirty="0" smtClean="0">
                <a:latin typeface="Tahoma" pitchFamily="34" charset="0"/>
                <a:cs typeface="Tahoma" pitchFamily="34" charset="0"/>
                <a:hlinkClick r:id="rId4" tooltip="Трансферт"/>
              </a:rPr>
              <a:t>трансферты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, предоставляемые на безвозмездной и безвозвратной основе без установления направлений и (или) условий их использования.  (Виды: </a:t>
            </a:r>
            <a:r>
              <a:rPr lang="ru-RU" sz="1500" b="1" dirty="0" smtClean="0">
                <a:latin typeface="Tahoma" pitchFamily="34" charset="0"/>
                <a:cs typeface="Tahoma" pitchFamily="34" charset="0"/>
              </a:rPr>
              <a:t>дотации на выравнивание бюджетной обеспеченности 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(выравнивание финансовых возможностей территорий)</a:t>
            </a:r>
            <a:r>
              <a:rPr lang="ru-RU" sz="1500" b="1" dirty="0" smtClean="0">
                <a:latin typeface="Tahoma" pitchFamily="34" charset="0"/>
                <a:cs typeface="Tahoma" pitchFamily="34" charset="0"/>
              </a:rPr>
              <a:t>, дотации на сбалансированность 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(на поддержку мер по обеспечению сбалансированности бюджетов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).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 </a:t>
            </a:r>
          </a:p>
          <a:p>
            <a:r>
              <a:rPr lang="ru-RU" sz="1500" b="1" dirty="0" smtClean="0">
                <a:latin typeface="Tahoma" pitchFamily="34" charset="0"/>
                <a:cs typeface="Tahoma" pitchFamily="34" charset="0"/>
              </a:rPr>
              <a:t>Субсидии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 (от </a:t>
            </a:r>
            <a:r>
              <a:rPr lang="ru-RU" sz="1500" u="sng" dirty="0" smtClean="0">
                <a:latin typeface="Tahoma" pitchFamily="34" charset="0"/>
                <a:cs typeface="Tahoma" pitchFamily="34" charset="0"/>
                <a:hlinkClick r:id="rId3" tooltip="Латинский язык"/>
              </a:rPr>
              <a:t>лат.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la-Latn" sz="1500" i="1" dirty="0" smtClean="0">
                <a:latin typeface="Tahoma" pitchFamily="34" charset="0"/>
                <a:cs typeface="Tahoma" pitchFamily="34" charset="0"/>
              </a:rPr>
              <a:t>subsidium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 — помощь, поддержка) — межбюджетные </a:t>
            </a:r>
            <a:r>
              <a:rPr lang="ru-RU" sz="1500" u="sng" dirty="0" smtClean="0">
                <a:latin typeface="Tahoma" pitchFamily="34" charset="0"/>
                <a:cs typeface="Tahoma" pitchFamily="34" charset="0"/>
                <a:hlinkClick r:id="rId4" tooltip="Трансферт"/>
              </a:rPr>
              <a:t>трансферт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ы, предоставляемые в целях </a:t>
            </a:r>
            <a:r>
              <a:rPr lang="ru-RU" sz="1500" u="sng" dirty="0" err="1" smtClean="0">
                <a:latin typeface="Tahoma" pitchFamily="34" charset="0"/>
                <a:cs typeface="Tahoma" pitchFamily="34" charset="0"/>
              </a:rPr>
              <a:t>софинансирования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 расходных обязательств того бюджета, которому они предоставляются.</a:t>
            </a:r>
          </a:p>
          <a:p>
            <a:r>
              <a:rPr lang="ru-RU" sz="1500" b="1" dirty="0" err="1" smtClean="0">
                <a:latin typeface="Tahoma" pitchFamily="34" charset="0"/>
                <a:cs typeface="Tahoma" pitchFamily="34" charset="0"/>
              </a:rPr>
              <a:t>Субве́нции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(от </a:t>
            </a:r>
            <a:r>
              <a:rPr lang="ru-RU" sz="1500" u="sng" dirty="0" smtClean="0">
                <a:latin typeface="Tahoma" pitchFamily="34" charset="0"/>
                <a:cs typeface="Tahoma" pitchFamily="34" charset="0"/>
                <a:hlinkClick r:id="rId5" tooltip="Латынь"/>
              </a:rPr>
              <a:t>лат.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500" i="1" dirty="0" err="1" smtClean="0">
                <a:latin typeface="Tahoma" pitchFamily="34" charset="0"/>
                <a:cs typeface="Tahoma" pitchFamily="34" charset="0"/>
              </a:rPr>
              <a:t>subvenire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 — «приходить на помощь») — межбюджетные </a:t>
            </a:r>
            <a:r>
              <a:rPr lang="ru-RU" sz="1500" dirty="0" smtClean="0">
                <a:latin typeface="Tahoma" pitchFamily="34" charset="0"/>
                <a:cs typeface="Tahoma" pitchFamily="34" charset="0"/>
                <a:hlinkClick r:id="rId4" tooltip="Трансферт"/>
              </a:rPr>
              <a:t>трансферт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ы, предоставляемые в целях финансирования расходных обязательств того бюджета, которому они предоставляются, возникающих при передаче полномочий с того бюджета, из которого они предоставляются.</a:t>
            </a:r>
          </a:p>
          <a:p>
            <a:r>
              <a:rPr lang="ru-RU" sz="1500" b="1" dirty="0" smtClean="0">
                <a:latin typeface="Tahoma" pitchFamily="34" charset="0"/>
                <a:cs typeface="Tahoma" pitchFamily="34" charset="0"/>
              </a:rPr>
              <a:t>Уровень </a:t>
            </a:r>
            <a:r>
              <a:rPr lang="ru-RU" sz="1500" b="1" dirty="0" smtClean="0">
                <a:latin typeface="Tahoma" pitchFamily="34" charset="0"/>
                <a:cs typeface="Tahoma" pitchFamily="34" charset="0"/>
              </a:rPr>
              <a:t>расчетной бюджетной обеспеченности муниципального образования 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–  индекс, который показывает, насколько соотношение </a:t>
            </a:r>
            <a:r>
              <a:rPr lang="ru-RU" sz="1500" dirty="0" err="1" smtClean="0">
                <a:latin typeface="Tahoma" pitchFamily="34" charset="0"/>
                <a:cs typeface="Tahoma" pitchFamily="34" charset="0"/>
              </a:rPr>
              <a:t>подушевых</a:t>
            </a:r>
            <a:r>
              <a:rPr lang="ru-RU" sz="1500" dirty="0" smtClean="0">
                <a:latin typeface="Tahoma" pitchFamily="34" charset="0"/>
                <a:cs typeface="Tahoma" pitchFamily="34" charset="0"/>
              </a:rPr>
              <a:t> доходных возможностей и расходных потребностей муниципального образования выше или ниже среднего уровня по муниципальным образованиям.</a:t>
            </a:r>
          </a:p>
          <a:p>
            <a:pPr>
              <a:buNone/>
            </a:pPr>
            <a:endParaRPr lang="ru-RU" sz="1100" dirty="0" smtClean="0"/>
          </a:p>
          <a:p>
            <a:endParaRPr lang="ru-RU" sz="1100" dirty="0"/>
          </a:p>
        </p:txBody>
      </p:sp>
      <p:pic>
        <p:nvPicPr>
          <p:cNvPr id="6" name="Picture 3" descr="ger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" y="76201"/>
            <a:ext cx="6096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3"/>
            <a:ext cx="566710" cy="99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0" y="1000109"/>
            <a:ext cx="2000264" cy="263791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Воткинск</a:t>
            </a:r>
            <a:endParaRPr lang="ru-RU" sz="1100" b="1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34" y="1142984"/>
            <a:ext cx="9072626" cy="357190"/>
          </a:xfrm>
        </p:spPr>
        <p:txBody>
          <a:bodyPr anchorCtr="1"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Муниципальная программа </a:t>
            </a:r>
            <a:b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«Формирование современной городской среды» (16)</a:t>
            </a:r>
            <a:r>
              <a:rPr lang="ru-RU" sz="3100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/>
            </a:r>
            <a:br>
              <a:rPr lang="ru-RU" sz="3100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00100" y="2714620"/>
            <a:ext cx="7929618" cy="4022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2000" dirty="0">
                <a:latin typeface="Tahoma" pitchFamily="34" charset="0"/>
                <a:cs typeface="Tahoma" pitchFamily="34" charset="0"/>
              </a:rPr>
              <a:t>Всего –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1 600,0 тыс. рублей, в том числе: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14282" y="1643050"/>
            <a:ext cx="8786874" cy="795350"/>
          </a:xfrm>
          <a:prstGeom prst="wedgeRoundRect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Целью программы является повышение комфорта, функциональности, безопасности и эстетики городской среды.. </a:t>
            </a:r>
            <a:endParaRPr lang="ru-RU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85720" y="3505200"/>
            <a:ext cx="8643998" cy="175650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со-финансирование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мероприятий по ремонту </a:t>
            </a:r>
          </a:p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дворовых территорий                                                                         - 1 400,0 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  благоустройство мест общего пользования                                       - 200,0  </a:t>
            </a:r>
          </a:p>
          <a:p>
            <a:endParaRPr lang="ru-RU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30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3"/>
            <a:ext cx="566710" cy="99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0" y="1000109"/>
            <a:ext cx="2000264" cy="2637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Воткинск</a:t>
            </a:r>
            <a:endParaRPr lang="ru-RU" sz="1100" b="1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34" y="1142984"/>
            <a:ext cx="9072626" cy="357190"/>
          </a:xfrm>
        </p:spPr>
        <p:txBody>
          <a:bodyPr anchorCtr="1"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3100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/>
            </a:r>
            <a:br>
              <a:rPr lang="ru-RU" sz="3100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Вертикальный свиток 11"/>
          <p:cNvSpPr/>
          <p:nvPr/>
        </p:nvSpPr>
        <p:spPr>
          <a:xfrm>
            <a:off x="457200" y="2643182"/>
            <a:ext cx="3043230" cy="3571900"/>
          </a:xfrm>
          <a:prstGeom prst="vertic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Верхний предел муниципального внутреннего долга на 1 января 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2020 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года в сумме 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    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200 000 тысяч 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рублей</a:t>
            </a:r>
          </a:p>
        </p:txBody>
      </p:sp>
      <p:sp>
        <p:nvSpPr>
          <p:cNvPr id="13" name="Вертикальный свиток 12"/>
          <p:cNvSpPr/>
          <p:nvPr/>
        </p:nvSpPr>
        <p:spPr>
          <a:xfrm>
            <a:off x="5729288" y="2571744"/>
            <a:ext cx="2986116" cy="3571900"/>
          </a:xfrm>
          <a:prstGeom prst="vertic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Предельный объем муниципального внутреннего долга на 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2019 год 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сумме </a:t>
            </a:r>
            <a:endParaRPr lang="ru-RU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200 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000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тысяч рублей</a:t>
            </a:r>
          </a:p>
        </p:txBody>
      </p:sp>
      <p:pic>
        <p:nvPicPr>
          <p:cNvPr id="14" name="Picture 2" descr="http://terrifictrading.com/images/Blog%20Images/Survey_k94499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254375"/>
            <a:ext cx="2406658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793750" y="152400"/>
            <a:ext cx="7866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ahoma" pitchFamily="34" charset="0"/>
                <a:cs typeface="Tahoma" pitchFamily="34" charset="0"/>
              </a:rPr>
              <a:t>Муниципальный  долг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 города  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Воткинска </a:t>
            </a:r>
          </a:p>
          <a:p>
            <a:pPr algn="ctr"/>
            <a:r>
              <a:rPr lang="ru-RU" sz="2400" dirty="0">
                <a:latin typeface="Tahoma" pitchFamily="34" charset="0"/>
                <a:cs typeface="Tahoma" pitchFamily="34" charset="0"/>
              </a:rPr>
              <a:t>на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2019 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год</a:t>
            </a:r>
          </a:p>
        </p:txBody>
      </p:sp>
      <p:sp>
        <p:nvSpPr>
          <p:cNvPr id="16" name="Стрелка влево 15"/>
          <p:cNvSpPr/>
          <p:nvPr/>
        </p:nvSpPr>
        <p:spPr>
          <a:xfrm rot="19407521">
            <a:off x="2999468" y="1833066"/>
            <a:ext cx="1523211" cy="499879"/>
          </a:xfrm>
          <a:prstGeom prst="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 rot="13292127">
            <a:off x="4608856" y="1889318"/>
            <a:ext cx="1576359" cy="493481"/>
          </a:xfrm>
          <a:prstGeom prst="leftArrow">
            <a:avLst>
              <a:gd name="adj1" fmla="val 50505"/>
              <a:gd name="adj2" fmla="val 50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31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3"/>
            <a:ext cx="566710" cy="99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0" y="1000109"/>
            <a:ext cx="2000264" cy="2637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Воткинск</a:t>
            </a:r>
            <a:endParaRPr lang="ru-RU" sz="1100" b="1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34" y="1142984"/>
            <a:ext cx="9072626" cy="357190"/>
          </a:xfrm>
        </p:spPr>
        <p:txBody>
          <a:bodyPr anchorCtr="1"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3100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/>
            </a:r>
            <a:br>
              <a:rPr lang="ru-RU" sz="3100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Вертикальный свиток 11"/>
          <p:cNvSpPr/>
          <p:nvPr/>
        </p:nvSpPr>
        <p:spPr>
          <a:xfrm>
            <a:off x="685800" y="2643182"/>
            <a:ext cx="2814630" cy="3571900"/>
          </a:xfrm>
          <a:prstGeom prst="vertic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Верхний предел муниципального внутреннего долга на 1 января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2021-2022 г.г. в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сумме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000 тысяч рублей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Вертикальный свиток 12"/>
          <p:cNvSpPr/>
          <p:nvPr/>
        </p:nvSpPr>
        <p:spPr>
          <a:xfrm>
            <a:off x="5729288" y="2571744"/>
            <a:ext cx="2957512" cy="3571900"/>
          </a:xfrm>
          <a:prstGeom prst="vertic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Предельный объем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муниципального внутреннего долга на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2020-2021 г.г.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сумме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200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000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тысяч рублей</a:t>
            </a:r>
          </a:p>
        </p:txBody>
      </p:sp>
      <p:pic>
        <p:nvPicPr>
          <p:cNvPr id="14" name="Picture 2" descr="http://terrifictrading.com/images/Blog%20Images/Survey_k94499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254375"/>
            <a:ext cx="2406658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793750" y="152400"/>
            <a:ext cx="7866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ahoma" pitchFamily="34" charset="0"/>
                <a:cs typeface="Tahoma" pitchFamily="34" charset="0"/>
              </a:rPr>
              <a:t>Муниципальный  долг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 города  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Воткинска </a:t>
            </a:r>
          </a:p>
          <a:p>
            <a:pPr algn="ctr"/>
            <a:r>
              <a:rPr lang="ru-RU" sz="2400" dirty="0">
                <a:latin typeface="Tahoma" pitchFamily="34" charset="0"/>
                <a:cs typeface="Tahoma" pitchFamily="34" charset="0"/>
              </a:rPr>
              <a:t>на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2020  - 2022 г.г.</a:t>
            </a:r>
            <a:endParaRPr lang="ru-RU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Стрелка влево 15"/>
          <p:cNvSpPr/>
          <p:nvPr/>
        </p:nvSpPr>
        <p:spPr>
          <a:xfrm rot="19407521">
            <a:off x="2999468" y="1833066"/>
            <a:ext cx="1523211" cy="499879"/>
          </a:xfrm>
          <a:prstGeom prst="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 rot="13292127">
            <a:off x="4608856" y="1889318"/>
            <a:ext cx="1576359" cy="493481"/>
          </a:xfrm>
          <a:prstGeom prst="leftArrow">
            <a:avLst>
              <a:gd name="adj1" fmla="val 50505"/>
              <a:gd name="adj2" fmla="val 50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3"/>
            <a:ext cx="566710" cy="99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0" y="1000109"/>
            <a:ext cx="2000264" cy="2637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Воткинск</a:t>
            </a:r>
            <a:endParaRPr lang="ru-RU" sz="1100" b="1" dirty="0">
              <a:latin typeface="Calibri" pitchFamily="34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442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Основные параметры проекта Бюджета</a:t>
            </a:r>
            <a:b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муниципального образования </a:t>
            </a:r>
            <a:b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«Город Воткинск» на 2019 год</a:t>
            </a:r>
            <a:endParaRPr lang="ru-RU" sz="2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026" name="Object 26"/>
          <p:cNvGraphicFramePr>
            <a:graphicFrameLocks noGrp="1" noChangeAspect="1"/>
          </p:cNvGraphicFramePr>
          <p:nvPr/>
        </p:nvGraphicFramePr>
        <p:xfrm>
          <a:off x="762001" y="1981200"/>
          <a:ext cx="7772400" cy="3810000"/>
        </p:xfrm>
        <a:graphic>
          <a:graphicData uri="http://schemas.openxmlformats.org/presentationml/2006/ole">
            <p:oleObj spid="_x0000_s53279" name="Worksheet" r:id="rId4" imgW="8839200" imgH="3257702" progId="Excel.Sheet.8">
              <p:embed/>
            </p:oleObj>
          </a:graphicData>
        </a:graphic>
      </p:graphicFrame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3357555" y="2449513"/>
            <a:ext cx="2071701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latin typeface="Arial" charset="0"/>
              </a:rPr>
              <a:t>Дефицит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Arial" charset="0"/>
              </a:rPr>
              <a:t>55 469</a:t>
            </a:r>
            <a:endParaRPr lang="ru-RU" sz="2000" b="1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ru-RU" sz="2000" b="1" dirty="0">
                <a:latin typeface="Arial" charset="0"/>
              </a:rPr>
              <a:t>тыс. руб</a:t>
            </a:r>
            <a:r>
              <a:rPr lang="ru-RU" sz="2000" b="1" dirty="0" smtClean="0">
                <a:latin typeface="Arial" charset="0"/>
              </a:rPr>
              <a:t>.</a:t>
            </a:r>
          </a:p>
          <a:p>
            <a:pPr algn="ctr">
              <a:spcBef>
                <a:spcPct val="50000"/>
              </a:spcBef>
            </a:pPr>
            <a:r>
              <a:rPr lang="ru-RU" sz="1400" b="1" dirty="0" smtClean="0">
                <a:latin typeface="Arial" charset="0"/>
              </a:rPr>
              <a:t>(10%  собственных доходов)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33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58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Дефицит бюджета 2019 год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Tahoma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1C45-ECA1-4C4B-9A58-A8D53C64094D}" type="datetime1">
              <a:rPr lang="ru-RU" smtClean="0"/>
              <a:pPr/>
              <a:t>01.02.2019</a:t>
            </a:fld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483448D-3A78-4528-A469-B745A65DA480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072699723"/>
              </p:ext>
            </p:extLst>
          </p:nvPr>
        </p:nvGraphicFramePr>
        <p:xfrm>
          <a:off x="228600" y="1676400"/>
          <a:ext cx="8461375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3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3"/>
            <a:ext cx="566710" cy="99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3"/>
            <a:ext cx="566710" cy="99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0" y="1000109"/>
            <a:ext cx="2000264" cy="263791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Воткинск</a:t>
            </a:r>
            <a:endParaRPr lang="ru-RU" sz="1100" b="1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34" y="1142984"/>
            <a:ext cx="9072626" cy="357190"/>
          </a:xfrm>
        </p:spPr>
        <p:txBody>
          <a:bodyPr anchorCtr="1"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2800" b="1" i="1" dirty="0" smtClean="0">
                <a:solidFill>
                  <a:srgbClr val="FFFF00"/>
                </a:solidFill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35</a:t>
            </a:r>
            <a:endParaRPr lang="en-US" dirty="0"/>
          </a:p>
        </p:txBody>
      </p:sp>
      <p:sp>
        <p:nvSpPr>
          <p:cNvPr id="13" name="Заголовок 10"/>
          <p:cNvSpPr txBox="1">
            <a:spLocks/>
          </p:cNvSpPr>
          <p:nvPr/>
        </p:nvSpPr>
        <p:spPr>
          <a:xfrm>
            <a:off x="612648" y="0"/>
            <a:ext cx="8153400" cy="121442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Основные параметры проекта Бюджета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муниципального образования 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«Город Воткинск» на 2018 - 2021 годов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04800" y="1752600"/>
          <a:ext cx="86868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1783896"/>
                <a:gridCol w="1628775"/>
                <a:gridCol w="1578429"/>
                <a:gridCol w="1524000"/>
              </a:tblGrid>
              <a:tr h="97955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 первоначально утвержден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 проект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 проект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год проект</a:t>
                      </a:r>
                      <a:endParaRPr lang="ru-RU" dirty="0"/>
                    </a:p>
                  </a:txBody>
                  <a:tcPr/>
                </a:tc>
              </a:tr>
              <a:tr h="71134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Общий объем доходов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1 469 032,6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1 593 393,7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1 596 656,7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1 596 155,8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1134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Общий объем расходов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1 522 432,6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1 648 862,7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1 649 686,7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1 649 788,8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8160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Верхний</a:t>
                      </a:r>
                      <a:r>
                        <a:rPr lang="ru-RU" sz="1600" baseline="0" dirty="0" smtClean="0">
                          <a:latin typeface="Tahoma" pitchFamily="34" charset="0"/>
                          <a:cs typeface="Tahoma" pitchFamily="34" charset="0"/>
                        </a:rPr>
                        <a:t> предел муниципального внутреннего долга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300</a:t>
                      </a:r>
                      <a:r>
                        <a:rPr lang="ru-RU" sz="1600" baseline="0" dirty="0" smtClean="0">
                          <a:latin typeface="Tahoma" pitchFamily="34" charset="0"/>
                          <a:cs typeface="Tahoma" pitchFamily="34" charset="0"/>
                        </a:rPr>
                        <a:t> 000,0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200 000,0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200 000,0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200</a:t>
                      </a:r>
                      <a:r>
                        <a:rPr lang="ru-RU" sz="1600" baseline="0" dirty="0" smtClean="0">
                          <a:latin typeface="Tahoma" pitchFamily="34" charset="0"/>
                          <a:cs typeface="Tahoma" pitchFamily="34" charset="0"/>
                        </a:rPr>
                        <a:t> 000,0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8160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Предельный объем муниципального</a:t>
                      </a:r>
                      <a:r>
                        <a:rPr lang="ru-RU" sz="1600" baseline="0" dirty="0" smtClean="0">
                          <a:latin typeface="Tahoma" pitchFamily="34" charset="0"/>
                          <a:cs typeface="Tahoma" pitchFamily="34" charset="0"/>
                        </a:rPr>
                        <a:t> долга 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300</a:t>
                      </a:r>
                      <a:r>
                        <a:rPr lang="ru-RU" sz="1600" baseline="0" dirty="0" smtClean="0">
                          <a:latin typeface="Tahoma" pitchFamily="34" charset="0"/>
                          <a:cs typeface="Tahoma" pitchFamily="34" charset="0"/>
                        </a:rPr>
                        <a:t> 000,0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200</a:t>
                      </a:r>
                      <a:r>
                        <a:rPr lang="ru-RU" sz="1600" baseline="0" dirty="0" smtClean="0">
                          <a:latin typeface="Tahoma" pitchFamily="34" charset="0"/>
                          <a:cs typeface="Tahoma" pitchFamily="34" charset="0"/>
                        </a:rPr>
                        <a:t> 000,0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200</a:t>
                      </a:r>
                      <a:r>
                        <a:rPr lang="ru-RU" sz="1600" baseline="0" dirty="0" smtClean="0">
                          <a:latin typeface="Tahoma" pitchFamily="34" charset="0"/>
                          <a:cs typeface="Tahoma" pitchFamily="34" charset="0"/>
                        </a:rPr>
                        <a:t> 000,0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200</a:t>
                      </a:r>
                      <a:r>
                        <a:rPr lang="ru-RU" sz="1600" baseline="0" dirty="0" smtClean="0">
                          <a:latin typeface="Tahoma" pitchFamily="34" charset="0"/>
                          <a:cs typeface="Tahoma" pitchFamily="34" charset="0"/>
                        </a:rPr>
                        <a:t> 000,0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1134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Дефицит (-) Бюджета 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-53 400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10%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-55 469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10%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-53 030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9,5%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-53 633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9,6%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24800" y="14478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357166"/>
            <a:ext cx="8153400" cy="8620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Контактная информация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483448D-3A78-4528-A469-B745A65DA480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571612"/>
          <a:ext cx="5857915" cy="4985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3092"/>
                <a:gridCol w="3034823"/>
              </a:tblGrid>
              <a:tr h="785818">
                <a:tc>
                  <a:txBody>
                    <a:bodyPr/>
                    <a:lstStyle/>
                    <a:p>
                      <a:pPr marR="179705" algn="ctr"/>
                      <a:r>
                        <a:rPr lang="ru-RU" sz="1200" dirty="0">
                          <a:latin typeface="Arial"/>
                          <a:ea typeface="Times New Roman"/>
                        </a:rPr>
                        <a:t>Заместитель Главы  Администрации 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marR="179705" algn="ctr"/>
                      <a:r>
                        <a:rPr lang="ru-RU" sz="1200" dirty="0">
                          <a:latin typeface="Arial"/>
                          <a:ea typeface="Times New Roman"/>
                        </a:rPr>
                        <a:t>по экономике, финансам и инвестициям 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705" algn="ctr"/>
                      <a:endParaRPr lang="ru-RU" sz="1200" dirty="0" smtClean="0">
                        <a:latin typeface="Arial"/>
                        <a:ea typeface="Times New Roman"/>
                      </a:endParaRPr>
                    </a:p>
                    <a:p>
                      <a:pPr marR="179705" algn="ctr"/>
                      <a:r>
                        <a:rPr lang="ru-RU" sz="1200" dirty="0" smtClean="0">
                          <a:latin typeface="Arial"/>
                          <a:ea typeface="Times New Roman"/>
                        </a:rPr>
                        <a:t>Сорокина </a:t>
                      </a:r>
                      <a:r>
                        <a:rPr lang="ru-RU" sz="1200" dirty="0">
                          <a:latin typeface="Arial"/>
                          <a:ea typeface="Times New Roman"/>
                        </a:rPr>
                        <a:t>Ольга Юрьевна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  <a:p>
                      <a:pPr marR="179705" algn="ctr"/>
                      <a:r>
                        <a:rPr lang="ru-RU" sz="1200" dirty="0">
                          <a:latin typeface="Arial"/>
                          <a:ea typeface="Times New Roman"/>
                        </a:rPr>
                        <a:t>тел.8(34145) 53104 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4826">
                <a:tc>
                  <a:txBody>
                    <a:bodyPr/>
                    <a:lstStyle/>
                    <a:p>
                      <a:pPr marR="179705" algn="ctr"/>
                      <a:r>
                        <a:rPr lang="ru-RU" sz="1300" dirty="0">
                          <a:latin typeface="Arial"/>
                          <a:ea typeface="Times New Roman"/>
                        </a:rPr>
                        <a:t>   Начальник</a:t>
                      </a:r>
                      <a:endParaRPr lang="ru-RU" sz="1300" dirty="0">
                        <a:latin typeface="Calibri"/>
                        <a:ea typeface="Times New Roman"/>
                      </a:endParaRPr>
                    </a:p>
                    <a:p>
                      <a:pPr marR="179705" algn="ctr"/>
                      <a:r>
                        <a:rPr lang="ru-RU" sz="1300" dirty="0">
                          <a:latin typeface="Arial"/>
                          <a:ea typeface="Times New Roman"/>
                        </a:rPr>
                        <a:t>Управления финансов </a:t>
                      </a:r>
                      <a:endParaRPr lang="ru-RU" sz="13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705" algn="ctr"/>
                      <a:endParaRPr lang="ru-RU" sz="1300" b="0" dirty="0" smtClean="0">
                        <a:latin typeface="Arial"/>
                        <a:ea typeface="Times New Roman"/>
                      </a:endParaRPr>
                    </a:p>
                    <a:p>
                      <a:pPr marR="179705" algn="ctr"/>
                      <a:r>
                        <a:rPr lang="ru-RU" sz="1300" b="0" dirty="0" err="1" smtClean="0">
                          <a:latin typeface="Arial"/>
                          <a:ea typeface="Times New Roman"/>
                        </a:rPr>
                        <a:t>Корпачева</a:t>
                      </a:r>
                      <a:r>
                        <a:rPr lang="ru-RU" sz="1300" b="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1300" b="0" dirty="0">
                          <a:latin typeface="Arial"/>
                          <a:ea typeface="Times New Roman"/>
                        </a:rPr>
                        <a:t>Надежда Георгиевна</a:t>
                      </a:r>
                      <a:endParaRPr lang="ru-RU" sz="1300" b="0" dirty="0">
                        <a:latin typeface="Calibri"/>
                        <a:ea typeface="Times New Roman"/>
                      </a:endParaRPr>
                    </a:p>
                    <a:p>
                      <a:pPr marR="179705" algn="ctr"/>
                      <a:r>
                        <a:rPr lang="ru-RU" sz="1300" b="0" dirty="0">
                          <a:latin typeface="Arial"/>
                          <a:ea typeface="Times New Roman"/>
                        </a:rPr>
                        <a:t>тел.8(34145) 52312 </a:t>
                      </a:r>
                      <a:endParaRPr lang="ru-RU" sz="1300" b="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2117">
                <a:tc>
                  <a:txBody>
                    <a:bodyPr/>
                    <a:lstStyle/>
                    <a:p>
                      <a:pPr marR="179705" algn="ctr"/>
                      <a:r>
                        <a:rPr lang="ru-RU" sz="1300" dirty="0">
                          <a:latin typeface="Arial"/>
                          <a:ea typeface="Times New Roman"/>
                        </a:rPr>
                        <a:t>Заместитель начальника Управления - начальник </a:t>
                      </a:r>
                      <a:endParaRPr lang="ru-RU" sz="1300" dirty="0">
                        <a:latin typeface="Calibri"/>
                        <a:ea typeface="Times New Roman"/>
                      </a:endParaRPr>
                    </a:p>
                    <a:p>
                      <a:pPr marR="179705" algn="ctr"/>
                      <a:r>
                        <a:rPr lang="ru-RU" sz="1300" dirty="0">
                          <a:latin typeface="Arial"/>
                          <a:ea typeface="Times New Roman"/>
                        </a:rPr>
                        <a:t>бюджетного отдела </a:t>
                      </a:r>
                      <a:endParaRPr lang="ru-RU" sz="13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300" b="0" dirty="0" smtClean="0">
                        <a:latin typeface="Arial"/>
                        <a:ea typeface="Times New Roman"/>
                      </a:endParaRPr>
                    </a:p>
                    <a:p>
                      <a:pPr algn="ctr"/>
                      <a:r>
                        <a:rPr lang="ru-RU" sz="1300" b="0" dirty="0" smtClean="0">
                          <a:latin typeface="Arial"/>
                          <a:ea typeface="Times New Roman"/>
                        </a:rPr>
                        <a:t>Семенова </a:t>
                      </a:r>
                      <a:r>
                        <a:rPr lang="ru-RU" sz="1300" b="0" dirty="0">
                          <a:latin typeface="Arial"/>
                          <a:ea typeface="Times New Roman"/>
                        </a:rPr>
                        <a:t>Татьяна Евгеньевна</a:t>
                      </a:r>
                      <a:endParaRPr lang="ru-RU" sz="1300" b="0" dirty="0">
                        <a:latin typeface="Calibri"/>
                        <a:ea typeface="Times New Roman"/>
                      </a:endParaRPr>
                    </a:p>
                    <a:p>
                      <a:pPr marR="179705" algn="ctr"/>
                      <a:r>
                        <a:rPr lang="ru-RU" sz="1300" b="0" dirty="0">
                          <a:latin typeface="Arial"/>
                          <a:ea typeface="Times New Roman"/>
                        </a:rPr>
                        <a:t>тел.8(34145) 51379 </a:t>
                      </a:r>
                      <a:endParaRPr lang="ru-RU" sz="1300" b="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20492">
                <a:tc>
                  <a:txBody>
                    <a:bodyPr/>
                    <a:lstStyle/>
                    <a:p>
                      <a:pPr marR="179705" algn="ctr"/>
                      <a:r>
                        <a:rPr lang="ru-RU" sz="1300" dirty="0">
                          <a:latin typeface="Arial"/>
                          <a:ea typeface="Times New Roman"/>
                        </a:rPr>
                        <a:t>Начальник </a:t>
                      </a:r>
                      <a:endParaRPr lang="ru-RU" sz="1300" dirty="0">
                        <a:latin typeface="Calibri"/>
                        <a:ea typeface="Times New Roman"/>
                      </a:endParaRPr>
                    </a:p>
                    <a:p>
                      <a:pPr marR="179705" algn="ctr"/>
                      <a:r>
                        <a:rPr lang="ru-RU" sz="1300" dirty="0">
                          <a:latin typeface="Arial"/>
                          <a:ea typeface="Times New Roman"/>
                        </a:rPr>
                        <a:t>отдела учета и отчетности - главный бухгалтер </a:t>
                      </a:r>
                      <a:endParaRPr lang="ru-RU" sz="13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705" algn="ctr"/>
                      <a:endParaRPr lang="ru-RU" sz="1300" b="0" dirty="0" smtClean="0">
                        <a:latin typeface="Arial"/>
                        <a:ea typeface="Times New Roman"/>
                      </a:endParaRPr>
                    </a:p>
                    <a:p>
                      <a:pPr marR="179705" algn="ctr"/>
                      <a:r>
                        <a:rPr lang="ru-RU" sz="1300" b="0" dirty="0" err="1" smtClean="0">
                          <a:latin typeface="Arial"/>
                          <a:ea typeface="Times New Roman"/>
                        </a:rPr>
                        <a:t>Соломенникова</a:t>
                      </a:r>
                      <a:r>
                        <a:rPr lang="ru-RU" sz="1300" b="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1300" b="0" dirty="0">
                          <a:latin typeface="Arial"/>
                          <a:ea typeface="Times New Roman"/>
                        </a:rPr>
                        <a:t>Елена Борисовна</a:t>
                      </a:r>
                      <a:endParaRPr lang="ru-RU" sz="1300" b="0" dirty="0">
                        <a:latin typeface="Calibri"/>
                        <a:ea typeface="Times New Roman"/>
                      </a:endParaRPr>
                    </a:p>
                    <a:p>
                      <a:pPr marR="179705" algn="ctr"/>
                      <a:r>
                        <a:rPr lang="ru-RU" sz="1300" b="0" dirty="0">
                          <a:latin typeface="Arial"/>
                          <a:ea typeface="Times New Roman"/>
                        </a:rPr>
                        <a:t>тел.8(34145) 48196 </a:t>
                      </a:r>
                      <a:endParaRPr lang="ru-RU" sz="1300" b="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88866">
                <a:tc>
                  <a:txBody>
                    <a:bodyPr/>
                    <a:lstStyle/>
                    <a:p>
                      <a:pPr marR="179705" algn="ctr"/>
                      <a:r>
                        <a:rPr lang="ru-RU" sz="1300" dirty="0">
                          <a:latin typeface="Arial"/>
                          <a:ea typeface="Times New Roman"/>
                        </a:rPr>
                        <a:t>Начальник </a:t>
                      </a:r>
                      <a:endParaRPr lang="ru-RU" sz="1300" dirty="0">
                        <a:latin typeface="Calibri"/>
                        <a:ea typeface="Times New Roman"/>
                      </a:endParaRPr>
                    </a:p>
                    <a:p>
                      <a:pPr marR="179705" algn="ctr"/>
                      <a:r>
                        <a:rPr lang="ru-RU" sz="1300" dirty="0">
                          <a:latin typeface="Arial"/>
                          <a:ea typeface="Times New Roman"/>
                        </a:rPr>
                        <a:t>отдела доходов и финансирования отраслей экономики </a:t>
                      </a:r>
                      <a:endParaRPr lang="ru-RU" sz="13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705" algn="ctr"/>
                      <a:endParaRPr lang="ru-RU" sz="1300" b="0" dirty="0" smtClean="0">
                        <a:latin typeface="Arial"/>
                        <a:ea typeface="Times New Roman"/>
                      </a:endParaRPr>
                    </a:p>
                    <a:p>
                      <a:pPr marR="179705" algn="ctr"/>
                      <a:r>
                        <a:rPr lang="ru-RU" sz="1300" b="0" dirty="0" smtClean="0">
                          <a:latin typeface="Arial"/>
                          <a:ea typeface="Times New Roman"/>
                        </a:rPr>
                        <a:t>Вершинина </a:t>
                      </a:r>
                      <a:r>
                        <a:rPr lang="ru-RU" sz="1300" b="0" dirty="0">
                          <a:latin typeface="Arial"/>
                          <a:ea typeface="Times New Roman"/>
                        </a:rPr>
                        <a:t>Татьяна Анатольевна</a:t>
                      </a:r>
                      <a:endParaRPr lang="ru-RU" sz="1300" b="0" dirty="0">
                        <a:latin typeface="Calibri"/>
                        <a:ea typeface="Times New Roman"/>
                      </a:endParaRPr>
                    </a:p>
                    <a:p>
                      <a:pPr marR="179705" algn="ctr"/>
                      <a:r>
                        <a:rPr lang="ru-RU" sz="1300" b="0" dirty="0">
                          <a:latin typeface="Arial"/>
                          <a:ea typeface="Times New Roman"/>
                        </a:rPr>
                        <a:t>тел.8(34145) 52772 </a:t>
                      </a:r>
                      <a:endParaRPr lang="ru-RU" sz="1300" b="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03293">
                <a:tc>
                  <a:txBody>
                    <a:bodyPr/>
                    <a:lstStyle/>
                    <a:p>
                      <a:pPr marR="179705" algn="ctr"/>
                      <a:endParaRPr lang="ru-RU" sz="1300" dirty="0" smtClean="0">
                        <a:latin typeface="Arial"/>
                        <a:ea typeface="Times New Roman"/>
                      </a:endParaRPr>
                    </a:p>
                    <a:p>
                      <a:pPr marR="179705" algn="ctr"/>
                      <a:r>
                        <a:rPr lang="ru-RU" sz="1300" dirty="0" smtClean="0">
                          <a:latin typeface="Arial"/>
                          <a:ea typeface="Times New Roman"/>
                        </a:rPr>
                        <a:t>Начальник </a:t>
                      </a:r>
                      <a:r>
                        <a:rPr lang="ru-RU" sz="1300" dirty="0">
                          <a:latin typeface="Arial"/>
                          <a:ea typeface="Times New Roman"/>
                        </a:rPr>
                        <a:t>отдела </a:t>
                      </a:r>
                      <a:endParaRPr lang="ru-RU" sz="1300" dirty="0">
                        <a:latin typeface="Calibri"/>
                        <a:ea typeface="Times New Roman"/>
                      </a:endParaRPr>
                    </a:p>
                    <a:p>
                      <a:pPr marR="179705" algn="ctr"/>
                      <a:r>
                        <a:rPr lang="ru-RU" sz="1300" dirty="0">
                          <a:latin typeface="Arial"/>
                          <a:ea typeface="Times New Roman"/>
                        </a:rPr>
                        <a:t>казначейского исполнения бюджета </a:t>
                      </a:r>
                      <a:endParaRPr lang="ru-RU" sz="13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705" algn="ctr"/>
                      <a:endParaRPr lang="ru-RU" sz="1300" b="0" dirty="0" smtClean="0">
                        <a:latin typeface="Arial"/>
                        <a:ea typeface="Times New Roman"/>
                      </a:endParaRPr>
                    </a:p>
                    <a:p>
                      <a:pPr marR="179705" algn="ctr"/>
                      <a:r>
                        <a:rPr lang="ru-RU" sz="1300" b="0" dirty="0" err="1" smtClean="0">
                          <a:latin typeface="Arial"/>
                          <a:ea typeface="Times New Roman"/>
                        </a:rPr>
                        <a:t>Фурина</a:t>
                      </a:r>
                      <a:r>
                        <a:rPr lang="ru-RU" sz="1300" b="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1300" b="0" dirty="0">
                          <a:latin typeface="Arial"/>
                          <a:ea typeface="Times New Roman"/>
                        </a:rPr>
                        <a:t>Ирина </a:t>
                      </a:r>
                      <a:r>
                        <a:rPr lang="ru-RU" sz="1300" b="0" dirty="0" err="1">
                          <a:latin typeface="Arial"/>
                          <a:ea typeface="Times New Roman"/>
                        </a:rPr>
                        <a:t>Брониславовна</a:t>
                      </a:r>
                      <a:endParaRPr lang="ru-RU" sz="1300" b="0" dirty="0">
                        <a:latin typeface="Calibri"/>
                        <a:ea typeface="Times New Roman"/>
                      </a:endParaRPr>
                    </a:p>
                    <a:p>
                      <a:pPr marR="179705" algn="ctr"/>
                      <a:r>
                        <a:rPr lang="ru-RU" sz="1300" b="0" dirty="0">
                          <a:latin typeface="Arial"/>
                          <a:ea typeface="Times New Roman"/>
                        </a:rPr>
                        <a:t>тел.8(34145) 52636 </a:t>
                      </a:r>
                      <a:endParaRPr lang="ru-RU" sz="1300" b="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572264" y="1571612"/>
            <a:ext cx="22932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График работы: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4929198"/>
            <a:ext cx="292892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200" dirty="0" smtClean="0"/>
          </a:p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Адрес электронной почты Управления финансов Администрации г.Воткинска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1600" dirty="0" smtClean="0">
                <a:latin typeface="Tahoma" pitchFamily="34" charset="0"/>
                <a:cs typeface="Tahoma" pitchFamily="34" charset="0"/>
                <a:hlinkClick r:id="rId2"/>
              </a:rPr>
              <a:t>minfin28votkinsk@yandex.ru</a:t>
            </a:r>
            <a:endParaRPr lang="en-US" sz="1600" dirty="0" smtClean="0">
              <a:latin typeface="Tahoma" pitchFamily="34" charset="0"/>
              <a:cs typeface="Tahoma" pitchFamily="34" charset="0"/>
            </a:endParaRPr>
          </a:p>
          <a:p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356" y="2000240"/>
            <a:ext cx="271464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Пн.- Чт. 8:30 – 17:30</a:t>
            </a:r>
          </a:p>
          <a:p>
            <a:r>
              <a:rPr lang="ru-RU" sz="2200" dirty="0" smtClean="0"/>
              <a:t>Пт.  8:30 – 16:30</a:t>
            </a:r>
          </a:p>
          <a:p>
            <a:r>
              <a:rPr lang="ru-RU" sz="2200" dirty="0" smtClean="0"/>
              <a:t>Сб. - Вс. выходной</a:t>
            </a:r>
          </a:p>
          <a:p>
            <a:endParaRPr lang="ru-RU" sz="2200" dirty="0" smtClean="0"/>
          </a:p>
          <a:p>
            <a:r>
              <a:rPr lang="ru-RU" sz="2200" dirty="0" smtClean="0"/>
              <a:t>Обед 12:00 – 12:48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D:\НИТИ ПРОГРЕСС\Истории успеха\ЦЕНТР ПОДДЕРЖКИ ЭКСПОРТА\Презентации\Удмуртия 2017\Согласование\jpg\Фоны для PP\Презентация_Удмуртия_2017_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57400"/>
            <a:ext cx="7775448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cap="all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 !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929A-3863-4A44-B02B-E333DB9DBD41}" type="datetime1">
              <a:rPr lang="ru-RU" smtClean="0"/>
              <a:pPr/>
              <a:t>01.02.2019</a:t>
            </a:fld>
            <a:endParaRPr lang="en-US"/>
          </a:p>
        </p:txBody>
      </p:sp>
      <p:sp>
        <p:nvSpPr>
          <p:cNvPr id="5" name="AutoShape 19"/>
          <p:cNvSpPr>
            <a:spLocks noChangeArrowheads="1"/>
          </p:cNvSpPr>
          <p:nvPr/>
        </p:nvSpPr>
        <p:spPr bwMode="auto">
          <a:xfrm>
            <a:off x="0" y="5867400"/>
            <a:ext cx="4648200" cy="990600"/>
          </a:xfrm>
          <a:prstGeom prst="horizontalScroll">
            <a:avLst>
              <a:gd name="adj" fmla="val 12500"/>
            </a:avLst>
          </a:prstGeom>
          <a:solidFill>
            <a:srgbClr val="C00000"/>
          </a:solidFill>
          <a:ln w="12700" algn="ctr">
            <a:solidFill>
              <a:srgbClr val="FFCC00"/>
            </a:solidFill>
            <a:round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lIns="90000" tIns="46800" rIns="90000" bIns="46800" anchor="ctr"/>
          <a:lstStyle/>
          <a:p>
            <a:endParaRPr lang="ru-RU" altLang="ru-RU"/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381000" y="6019800"/>
            <a:ext cx="4191000" cy="6810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 altLang="ru-RU" sz="1400" b="1" dirty="0">
                <a:solidFill>
                  <a:srgbClr val="FFFF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Муниципальное образование </a:t>
            </a:r>
          </a:p>
          <a:p>
            <a:pPr algn="ctr"/>
            <a:r>
              <a:rPr lang="ru-RU" altLang="ru-RU" sz="1400" b="1" dirty="0">
                <a:solidFill>
                  <a:srgbClr val="FFFF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«Город Воткинск» </a:t>
            </a:r>
          </a:p>
        </p:txBody>
      </p:sp>
      <p:sp>
        <p:nvSpPr>
          <p:cNvPr id="7" name="AutoShape 21"/>
          <p:cNvSpPr>
            <a:spLocks noChangeArrowheads="1"/>
          </p:cNvSpPr>
          <p:nvPr/>
        </p:nvSpPr>
        <p:spPr bwMode="auto">
          <a:xfrm flipH="1">
            <a:off x="4724400" y="5867400"/>
            <a:ext cx="4419600" cy="990600"/>
          </a:xfrm>
          <a:prstGeom prst="horizontalScroll">
            <a:avLst>
              <a:gd name="adj" fmla="val 12500"/>
            </a:avLst>
          </a:prstGeom>
          <a:solidFill>
            <a:srgbClr val="0070C0"/>
          </a:solidFill>
          <a:ln w="12700" algn="ctr">
            <a:solidFill>
              <a:srgbClr val="FFCC00"/>
            </a:solidFill>
            <a:round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lIns="90000" tIns="46800" rIns="90000" bIns="46800" anchor="ctr"/>
          <a:lstStyle/>
          <a:p>
            <a:endParaRPr lang="ru-RU" altLang="ru-RU"/>
          </a:p>
        </p:txBody>
      </p:sp>
      <p:sp>
        <p:nvSpPr>
          <p:cNvPr id="8" name="Подзаголовок 13"/>
          <p:cNvSpPr txBox="1">
            <a:spLocks/>
          </p:cNvSpPr>
          <p:nvPr/>
        </p:nvSpPr>
        <p:spPr>
          <a:xfrm>
            <a:off x="5029200" y="6172200"/>
            <a:ext cx="37338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R="0" lvl="0" indent="-320040" algn="ctr" eaLnBrk="1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ru-RU" altLang="ru-RU" sz="1400" b="1" dirty="0" smtClean="0">
                <a:solidFill>
                  <a:srgbClr val="FFFF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Удмуртская республика</a:t>
            </a:r>
            <a:endParaRPr lang="ru-RU" altLang="ru-RU" sz="1400" b="1" dirty="0">
              <a:solidFill>
                <a:srgbClr val="FFFF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37</a:t>
            </a:r>
            <a:endParaRPr lang="en-US" dirty="0"/>
          </a:p>
        </p:txBody>
      </p:sp>
      <p:pic>
        <p:nvPicPr>
          <p:cNvPr id="13" name="Picture 3" descr="ger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76200"/>
            <a:ext cx="6096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Номер слайда 9"/>
          <p:cNvSpPr txBox="1">
            <a:spLocks/>
          </p:cNvSpPr>
          <p:nvPr/>
        </p:nvSpPr>
        <p:spPr>
          <a:xfrm>
            <a:off x="152400" y="1447800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077200" y="6477000"/>
            <a:ext cx="1066800" cy="381000"/>
          </a:xfrm>
        </p:spPr>
        <p:txBody>
          <a:bodyPr/>
          <a:lstStyle/>
          <a:p>
            <a:pPr algn="r"/>
            <a:fld id="{02A87CE6-37EB-491D-8BDB-DA09B6AB45D6}" type="datetime1">
              <a:rPr lang="ru-RU" sz="1200" smtClean="0">
                <a:latin typeface="Tahoma" pitchFamily="34" charset="0"/>
                <a:cs typeface="Tahoma" pitchFamily="34" charset="0"/>
              </a:rPr>
              <a:pPr algn="r"/>
              <a:t>01.02.2019</a:t>
            </a:fld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1" name="Picture 3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1"/>
            <a:ext cx="4572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4</a:t>
            </a:r>
            <a:endParaRPr lang="en-US" dirty="0"/>
          </a:p>
        </p:txBody>
      </p:sp>
      <p:pic>
        <p:nvPicPr>
          <p:cNvPr id="14" name="Picture 3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1"/>
            <a:ext cx="6096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Структура доходов  Бюджета</a:t>
            </a:r>
            <a:r>
              <a:rPr lang="ru-RU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</a:t>
            </a: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b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тыс.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руб.</a:t>
            </a:r>
            <a:endParaRPr lang="ru-RU" sz="2400" cap="all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Tahoma" pitchFamily="34" charset="0"/>
              <a:ea typeface="Verdana" pitchFamily="34" charset="0"/>
              <a:cs typeface="Tahoma" pitchFamily="34" charset="0"/>
            </a:endParaRPr>
          </a:p>
        </p:txBody>
      </p:sp>
      <p:grpSp>
        <p:nvGrpSpPr>
          <p:cNvPr id="26" name="Group 73"/>
          <p:cNvGrpSpPr>
            <a:grpSpLocks/>
          </p:cNvGrpSpPr>
          <p:nvPr/>
        </p:nvGrpSpPr>
        <p:grpSpPr bwMode="auto">
          <a:xfrm>
            <a:off x="152983" y="1676851"/>
            <a:ext cx="8838036" cy="4085658"/>
            <a:chOff x="218" y="1042"/>
            <a:chExt cx="5315" cy="1978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1977" y="1042"/>
              <a:ext cx="1776" cy="652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22225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endParaRPr lang="ru-RU" sz="1600" dirty="0">
                <a:ln>
                  <a:solidFill>
                    <a:srgbClr val="FFCC00"/>
                  </a:solidFill>
                </a:ln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9" name="Text Box 3"/>
            <p:cNvSpPr txBox="1">
              <a:spLocks noChangeArrowheads="1"/>
            </p:cNvSpPr>
            <p:nvPr/>
          </p:nvSpPr>
          <p:spPr bwMode="auto">
            <a:xfrm>
              <a:off x="2073" y="1079"/>
              <a:ext cx="1632" cy="53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defRPr/>
              </a:pPr>
              <a:r>
                <a:rPr lang="ru-RU" sz="2000" dirty="0">
                  <a:latin typeface="Tahoma" pitchFamily="34" charset="0"/>
                  <a:cs typeface="Tahoma" pitchFamily="34" charset="0"/>
                </a:rPr>
                <a:t>Доходы </a:t>
              </a:r>
              <a:r>
                <a:rPr lang="ru-RU" sz="2000" dirty="0" smtClean="0">
                  <a:latin typeface="Tahoma" pitchFamily="34" charset="0"/>
                  <a:cs typeface="Tahoma" pitchFamily="34" charset="0"/>
                </a:rPr>
                <a:t>Бюджета</a:t>
              </a:r>
              <a:endParaRPr lang="ru-RU" sz="2000" dirty="0">
                <a:latin typeface="Tahoma" pitchFamily="34" charset="0"/>
                <a:cs typeface="Tahoma" pitchFamily="34" charset="0"/>
              </a:endParaRPr>
            </a:p>
            <a:p>
              <a:pPr algn="ctr">
                <a:defRPr/>
              </a:pPr>
              <a:r>
                <a:rPr lang="ru-RU" sz="2000" dirty="0" smtClean="0">
                  <a:latin typeface="Tahoma" pitchFamily="34" charset="0"/>
                  <a:cs typeface="Tahoma" pitchFamily="34" charset="0"/>
                </a:rPr>
                <a:t>1 593 393,7</a:t>
              </a:r>
            </a:p>
            <a:p>
              <a:pPr algn="ctr">
                <a:defRPr/>
              </a:pPr>
              <a:endParaRPr lang="ru-RU" sz="800" dirty="0" smtClean="0">
                <a:latin typeface="Tahoma" pitchFamily="34" charset="0"/>
                <a:cs typeface="Tahoma" pitchFamily="34" charset="0"/>
              </a:endParaRPr>
            </a:p>
            <a:p>
              <a:pPr algn="ctr">
                <a:defRPr/>
              </a:pPr>
              <a:r>
                <a:rPr lang="ru-RU" dirty="0" smtClean="0">
                  <a:latin typeface="Tahoma" pitchFamily="34" charset="0"/>
                  <a:cs typeface="Tahoma" pitchFamily="34" charset="0"/>
                </a:rPr>
                <a:t>(1 470 927,2 – 2018г.)</a:t>
              </a:r>
              <a:endParaRPr lang="ru-RU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>
              <a:off x="4296" y="2001"/>
              <a:ext cx="4" cy="275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ru-RU" dirty="0">
                <a:ln>
                  <a:solidFill>
                    <a:srgbClr val="FFCC00"/>
                  </a:solidFill>
                </a:ln>
              </a:endParaRPr>
            </a:p>
          </p:txBody>
        </p:sp>
        <p:sp>
          <p:nvSpPr>
            <p:cNvPr id="31" name="AutoShape 5"/>
            <p:cNvSpPr>
              <a:spLocks noChangeArrowheads="1"/>
            </p:cNvSpPr>
            <p:nvPr/>
          </p:nvSpPr>
          <p:spPr bwMode="auto">
            <a:xfrm>
              <a:off x="3369" y="2286"/>
              <a:ext cx="2164" cy="711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22225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endParaRPr lang="ru-RU" sz="2600" dirty="0">
                <a:ln>
                  <a:solidFill>
                    <a:srgbClr val="FFCC00"/>
                  </a:solidFill>
                </a:ln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32" name="Text Box 7"/>
            <p:cNvSpPr txBox="1">
              <a:spLocks noChangeArrowheads="1"/>
            </p:cNvSpPr>
            <p:nvPr/>
          </p:nvSpPr>
          <p:spPr bwMode="auto">
            <a:xfrm>
              <a:off x="3321" y="2322"/>
              <a:ext cx="2212" cy="68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extrusionH="76200">
              <a:extrusionClr>
                <a:schemeClr val="tx2">
                  <a:lumMod val="75000"/>
                </a:schemeClr>
              </a:extrusionClr>
            </a:sp3d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defRPr/>
              </a:pPr>
              <a:r>
                <a:rPr lang="ru-RU" b="1" dirty="0" smtClean="0">
                  <a:ln>
                    <a:solidFill>
                      <a:srgbClr val="FFCC00"/>
                    </a:solidFill>
                  </a:ln>
                  <a:latin typeface="Arial" charset="0"/>
                </a:rPr>
                <a:t> </a:t>
              </a:r>
              <a:r>
                <a:rPr lang="ru-RU" sz="2000" dirty="0" smtClean="0">
                  <a:latin typeface="Tahoma" pitchFamily="34" charset="0"/>
                  <a:cs typeface="Tahoma" pitchFamily="34" charset="0"/>
                </a:rPr>
                <a:t>Безвозмездные </a:t>
              </a:r>
              <a:r>
                <a:rPr lang="ru-RU" sz="2000" dirty="0">
                  <a:latin typeface="Tahoma" pitchFamily="34" charset="0"/>
                  <a:cs typeface="Tahoma" pitchFamily="34" charset="0"/>
                </a:rPr>
                <a:t>поступления </a:t>
              </a:r>
            </a:p>
            <a:p>
              <a:pPr algn="ctr">
                <a:defRPr/>
              </a:pPr>
              <a:r>
                <a:rPr lang="ru-RU" sz="2000" dirty="0" smtClean="0">
                  <a:latin typeface="Tahoma" pitchFamily="34" charset="0"/>
                  <a:cs typeface="Tahoma" pitchFamily="34" charset="0"/>
                </a:rPr>
                <a:t>65%</a:t>
              </a:r>
              <a:endParaRPr lang="ru-RU" sz="2000" dirty="0">
                <a:latin typeface="Tahoma" pitchFamily="34" charset="0"/>
                <a:cs typeface="Tahoma" pitchFamily="34" charset="0"/>
              </a:endParaRPr>
            </a:p>
            <a:p>
              <a:pPr algn="ctr">
                <a:defRPr/>
              </a:pPr>
              <a:r>
                <a:rPr lang="ru-RU" sz="20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ru-RU" sz="2000" dirty="0" smtClean="0">
                  <a:latin typeface="Tahoma" pitchFamily="34" charset="0"/>
                  <a:cs typeface="Tahoma" pitchFamily="34" charset="0"/>
                </a:rPr>
                <a:t> 1 038 566,7</a:t>
              </a:r>
            </a:p>
            <a:p>
              <a:pPr algn="ctr">
                <a:defRPr/>
              </a:pPr>
              <a:endParaRPr lang="ru-RU" sz="800" dirty="0" smtClean="0">
                <a:latin typeface="Tahoma" pitchFamily="34" charset="0"/>
                <a:cs typeface="Tahoma" pitchFamily="34" charset="0"/>
              </a:endParaRPr>
            </a:p>
            <a:p>
              <a:pPr algn="ctr">
                <a:defRPr/>
              </a:pPr>
              <a:r>
                <a:rPr lang="ru-RU" dirty="0" smtClean="0">
                  <a:latin typeface="Tahoma" pitchFamily="34" charset="0"/>
                  <a:cs typeface="Tahoma" pitchFamily="34" charset="0"/>
                </a:rPr>
                <a:t>    (936 692,2 -2018г.)</a:t>
              </a:r>
              <a:endParaRPr lang="ru-RU" dirty="0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39" name="Group 72"/>
            <p:cNvGrpSpPr>
              <a:grpSpLocks/>
            </p:cNvGrpSpPr>
            <p:nvPr/>
          </p:nvGrpSpPr>
          <p:grpSpPr bwMode="auto">
            <a:xfrm>
              <a:off x="218" y="2308"/>
              <a:ext cx="2047" cy="712"/>
              <a:chOff x="218" y="2308"/>
              <a:chExt cx="2047" cy="712"/>
            </a:xfrm>
          </p:grpSpPr>
          <p:sp>
            <p:nvSpPr>
              <p:cNvPr id="43" name="AutoShape 4"/>
              <p:cNvSpPr>
                <a:spLocks noChangeArrowheads="1"/>
              </p:cNvSpPr>
              <p:nvPr/>
            </p:nvSpPr>
            <p:spPr bwMode="auto">
              <a:xfrm>
                <a:off x="218" y="2308"/>
                <a:ext cx="2047" cy="689"/>
              </a:xfrm>
              <a:prstGeom prst="roundRect">
                <a:avLst>
                  <a:gd name="adj" fmla="val 16667"/>
                </a:avLst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222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endParaRPr lang="ru-RU" sz="2600" b="1" dirty="0">
                  <a:ln>
                    <a:solidFill>
                      <a:srgbClr val="FFCC00"/>
                    </a:solidFill>
                  </a:ln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" name="Text Box 6"/>
              <p:cNvSpPr txBox="1">
                <a:spLocks noChangeArrowheads="1"/>
              </p:cNvSpPr>
              <p:nvPr/>
            </p:nvSpPr>
            <p:spPr bwMode="auto">
              <a:xfrm>
                <a:off x="297" y="2311"/>
                <a:ext cx="1845" cy="709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 extrusionH="76200">
                <a:extrusionClr>
                  <a:schemeClr val="bg1"/>
                </a:extrusionClr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algn="ctr">
                  <a:defRPr/>
                </a:pPr>
                <a:r>
                  <a:rPr lang="ru-RU" sz="2000" dirty="0">
                    <a:latin typeface="Tahoma" pitchFamily="34" charset="0"/>
                    <a:cs typeface="Tahoma" pitchFamily="34" charset="0"/>
                  </a:rPr>
                  <a:t>Собственные доходы  </a:t>
                </a:r>
              </a:p>
              <a:p>
                <a:pPr algn="ctr">
                  <a:defRPr/>
                </a:pPr>
                <a:r>
                  <a:rPr lang="ru-RU" sz="2000" dirty="0" smtClean="0">
                    <a:latin typeface="Tahoma" pitchFamily="34" charset="0"/>
                    <a:cs typeface="Tahoma" pitchFamily="34" charset="0"/>
                  </a:rPr>
                  <a:t>35%</a:t>
                </a:r>
                <a:endParaRPr lang="ru-RU" sz="2000" dirty="0">
                  <a:latin typeface="Tahoma" pitchFamily="34" charset="0"/>
                  <a:cs typeface="Tahoma" pitchFamily="34" charset="0"/>
                </a:endParaRPr>
              </a:p>
              <a:p>
                <a:pPr algn="ctr">
                  <a:defRPr/>
                </a:pPr>
                <a:r>
                  <a:rPr lang="ru-RU" sz="2000" dirty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ru-RU" sz="2000" dirty="0" smtClean="0">
                    <a:latin typeface="Tahoma" pitchFamily="34" charset="0"/>
                    <a:cs typeface="Tahoma" pitchFamily="34" charset="0"/>
                  </a:rPr>
                  <a:t>554 827</a:t>
                </a:r>
              </a:p>
              <a:p>
                <a:pPr algn="ctr">
                  <a:defRPr/>
                </a:pPr>
                <a:endParaRPr lang="ru-RU" sz="800" dirty="0" smtClean="0">
                  <a:latin typeface="Tahoma" pitchFamily="34" charset="0"/>
                  <a:cs typeface="Tahoma" pitchFamily="34" charset="0"/>
                </a:endParaRPr>
              </a:p>
              <a:p>
                <a:pPr algn="ctr">
                  <a:defRPr/>
                </a:pPr>
                <a:r>
                  <a:rPr lang="ru-RU" dirty="0" smtClean="0">
                    <a:latin typeface="Tahoma" pitchFamily="34" charset="0"/>
                    <a:cs typeface="Tahoma" pitchFamily="34" charset="0"/>
                  </a:rPr>
                  <a:t>(534 235 – 2018г.)</a:t>
                </a:r>
                <a:endParaRPr lang="ru-RU" dirty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40" name="Line 10"/>
            <p:cNvSpPr>
              <a:spLocks noChangeShapeType="1"/>
            </p:cNvSpPr>
            <p:nvPr/>
          </p:nvSpPr>
          <p:spPr bwMode="auto">
            <a:xfrm flipH="1">
              <a:off x="1409" y="2001"/>
              <a:ext cx="4" cy="308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ru-RU" dirty="0">
                <a:ln>
                  <a:solidFill>
                    <a:srgbClr val="FFCC00"/>
                  </a:solidFill>
                </a:ln>
              </a:endParaRPr>
            </a:p>
          </p:txBody>
        </p:sp>
        <p:sp>
          <p:nvSpPr>
            <p:cNvPr id="41" name="Line 9"/>
            <p:cNvSpPr>
              <a:spLocks noChangeShapeType="1"/>
            </p:cNvSpPr>
            <p:nvPr/>
          </p:nvSpPr>
          <p:spPr bwMode="auto">
            <a:xfrm flipV="1">
              <a:off x="1409" y="1985"/>
              <a:ext cx="2887" cy="22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ru-RU" dirty="0">
                <a:ln>
                  <a:solidFill>
                    <a:srgbClr val="FFCC00"/>
                  </a:solidFill>
                </a:ln>
              </a:endParaRPr>
            </a:p>
          </p:txBody>
        </p: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>
              <a:off x="2889" y="1687"/>
              <a:ext cx="0" cy="334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ru-RU" dirty="0">
                <a:ln>
                  <a:solidFill>
                    <a:srgbClr val="FFCC00"/>
                  </a:solidFill>
                </a:ln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077200" y="6477000"/>
            <a:ext cx="1066800" cy="381000"/>
          </a:xfrm>
        </p:spPr>
        <p:txBody>
          <a:bodyPr/>
          <a:lstStyle/>
          <a:p>
            <a:pPr algn="r"/>
            <a:fld id="{02A87CE6-37EB-491D-8BDB-DA09B6AB45D6}" type="datetime1">
              <a:rPr lang="ru-RU" sz="1200" smtClean="0">
                <a:latin typeface="Tahoma" pitchFamily="34" charset="0"/>
                <a:cs typeface="Tahoma" pitchFamily="34" charset="0"/>
              </a:rPr>
              <a:pPr algn="r"/>
              <a:t>01.02.2019</a:t>
            </a:fld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1" name="Picture 3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1"/>
            <a:ext cx="4572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5</a:t>
            </a:r>
            <a:endParaRPr lang="en-US" dirty="0"/>
          </a:p>
        </p:txBody>
      </p:sp>
      <p:pic>
        <p:nvPicPr>
          <p:cNvPr id="14" name="Picture 3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1"/>
            <a:ext cx="6096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Собственные доходы, </a:t>
            </a:r>
            <a:b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тыс. руб.</a:t>
            </a:r>
            <a:endParaRPr lang="ru-RU" sz="2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AutoShape 2"/>
          <p:cNvSpPr>
            <a:spLocks noChangeArrowheads="1"/>
          </p:cNvSpPr>
          <p:nvPr/>
        </p:nvSpPr>
        <p:spPr bwMode="auto">
          <a:xfrm>
            <a:off x="1143000" y="2286000"/>
            <a:ext cx="1828800" cy="1295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0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5" name="Line 10"/>
          <p:cNvSpPr>
            <a:spLocks noChangeShapeType="1"/>
          </p:cNvSpPr>
          <p:nvPr/>
        </p:nvSpPr>
        <p:spPr bwMode="auto">
          <a:xfrm>
            <a:off x="685800" y="4038600"/>
            <a:ext cx="0" cy="463550"/>
          </a:xfrm>
          <a:prstGeom prst="line">
            <a:avLst/>
          </a:prstGeom>
          <a:noFill/>
          <a:ln w="31750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 dirty="0"/>
          </a:p>
        </p:txBody>
      </p:sp>
      <p:sp>
        <p:nvSpPr>
          <p:cNvPr id="36" name="Line 10"/>
          <p:cNvSpPr>
            <a:spLocks noChangeShapeType="1"/>
          </p:cNvSpPr>
          <p:nvPr/>
        </p:nvSpPr>
        <p:spPr bwMode="auto">
          <a:xfrm>
            <a:off x="3581400" y="4038600"/>
            <a:ext cx="0" cy="46355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 dirty="0"/>
          </a:p>
        </p:txBody>
      </p:sp>
      <p:sp>
        <p:nvSpPr>
          <p:cNvPr id="37" name="AutoShape 4"/>
          <p:cNvSpPr>
            <a:spLocks noChangeArrowheads="1"/>
          </p:cNvSpPr>
          <p:nvPr/>
        </p:nvSpPr>
        <p:spPr bwMode="auto">
          <a:xfrm>
            <a:off x="0" y="4495800"/>
            <a:ext cx="1828800" cy="12192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i="1" dirty="0">
              <a:latin typeface="Arial" charset="0"/>
            </a:endParaRPr>
          </a:p>
        </p:txBody>
      </p:sp>
      <p:sp>
        <p:nvSpPr>
          <p:cNvPr id="38" name="AutoShape 8"/>
          <p:cNvSpPr>
            <a:spLocks noChangeArrowheads="1"/>
          </p:cNvSpPr>
          <p:nvPr/>
        </p:nvSpPr>
        <p:spPr bwMode="auto">
          <a:xfrm>
            <a:off x="2819400" y="4495800"/>
            <a:ext cx="1752600" cy="12192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i="1" dirty="0">
              <a:latin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24000" y="1524000"/>
            <a:ext cx="121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2018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год</a:t>
            </a:r>
            <a:endParaRPr lang="ru-RU" sz="20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77000" y="1524000"/>
            <a:ext cx="121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2019 год</a:t>
            </a:r>
            <a:endParaRPr lang="ru-RU" sz="20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2057400" y="3581400"/>
            <a:ext cx="0" cy="46355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 dirty="0"/>
          </a:p>
        </p:txBody>
      </p:sp>
      <p:cxnSp>
        <p:nvCxnSpPr>
          <p:cNvPr id="25" name="Прямая соединительная линия 24"/>
          <p:cNvCxnSpPr>
            <a:stCxn id="35" idx="0"/>
          </p:cNvCxnSpPr>
          <p:nvPr/>
        </p:nvCxnSpPr>
        <p:spPr>
          <a:xfrm rot="16200000" flipH="1">
            <a:off x="2132806" y="2591594"/>
            <a:ext cx="1588" cy="289560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utoShape 2"/>
          <p:cNvSpPr>
            <a:spLocks noChangeArrowheads="1"/>
          </p:cNvSpPr>
          <p:nvPr/>
        </p:nvSpPr>
        <p:spPr bwMode="auto">
          <a:xfrm>
            <a:off x="6248400" y="2286000"/>
            <a:ext cx="1828800" cy="1295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0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5" name="Line 10"/>
          <p:cNvSpPr>
            <a:spLocks noChangeShapeType="1"/>
          </p:cNvSpPr>
          <p:nvPr/>
        </p:nvSpPr>
        <p:spPr bwMode="auto">
          <a:xfrm>
            <a:off x="7162800" y="3581400"/>
            <a:ext cx="0" cy="46355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16200000" flipH="1">
            <a:off x="7238206" y="2591594"/>
            <a:ext cx="1588" cy="289560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Line 10"/>
          <p:cNvSpPr>
            <a:spLocks noChangeShapeType="1"/>
          </p:cNvSpPr>
          <p:nvPr/>
        </p:nvSpPr>
        <p:spPr bwMode="auto">
          <a:xfrm>
            <a:off x="5791200" y="4038600"/>
            <a:ext cx="0" cy="463550"/>
          </a:xfrm>
          <a:prstGeom prst="line">
            <a:avLst/>
          </a:prstGeom>
          <a:noFill/>
          <a:ln w="31750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 dirty="0"/>
          </a:p>
        </p:txBody>
      </p:sp>
      <p:sp>
        <p:nvSpPr>
          <p:cNvPr id="48" name="Line 10"/>
          <p:cNvSpPr>
            <a:spLocks noChangeShapeType="1"/>
          </p:cNvSpPr>
          <p:nvPr/>
        </p:nvSpPr>
        <p:spPr bwMode="auto">
          <a:xfrm>
            <a:off x="8686800" y="4038600"/>
            <a:ext cx="0" cy="463550"/>
          </a:xfrm>
          <a:prstGeom prst="line">
            <a:avLst/>
          </a:prstGeom>
          <a:noFill/>
          <a:ln w="31750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 dirty="0"/>
          </a:p>
        </p:txBody>
      </p:sp>
      <p:sp>
        <p:nvSpPr>
          <p:cNvPr id="49" name="AutoShape 4"/>
          <p:cNvSpPr>
            <a:spLocks noChangeArrowheads="1"/>
          </p:cNvSpPr>
          <p:nvPr/>
        </p:nvSpPr>
        <p:spPr bwMode="auto">
          <a:xfrm>
            <a:off x="4953000" y="4495800"/>
            <a:ext cx="1633565" cy="12192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i="1" dirty="0">
              <a:latin typeface="Arial" charset="0"/>
            </a:endParaRPr>
          </a:p>
        </p:txBody>
      </p:sp>
      <p:sp>
        <p:nvSpPr>
          <p:cNvPr id="52" name="AutoShape 8"/>
          <p:cNvSpPr>
            <a:spLocks noChangeArrowheads="1"/>
          </p:cNvSpPr>
          <p:nvPr/>
        </p:nvSpPr>
        <p:spPr bwMode="auto">
          <a:xfrm>
            <a:off x="7467600" y="4495800"/>
            <a:ext cx="1676400" cy="12192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Неналоговые </a:t>
            </a:r>
          </a:p>
          <a:p>
            <a:pPr algn="ctr"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доходы</a:t>
            </a:r>
          </a:p>
          <a:p>
            <a:pPr algn="ctr"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13% </a:t>
            </a:r>
          </a:p>
          <a:p>
            <a:pPr algn="ctr"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72 233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1143000" y="2362200"/>
            <a:ext cx="1828800" cy="101784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ru-RU" sz="2000" dirty="0">
                <a:latin typeface="Tahoma" pitchFamily="34" charset="0"/>
                <a:cs typeface="Tahoma" pitchFamily="34" charset="0"/>
              </a:rPr>
              <a:t>Собственные доходы  </a:t>
            </a:r>
          </a:p>
          <a:p>
            <a:pPr algn="ctr">
              <a:defRPr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534 235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0" y="4495800"/>
            <a:ext cx="1828800" cy="147950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Налоговые </a:t>
            </a:r>
          </a:p>
          <a:p>
            <a:pPr algn="ctr"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доходы</a:t>
            </a:r>
          </a:p>
          <a:p>
            <a:pPr algn="ctr"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89% </a:t>
            </a:r>
          </a:p>
          <a:p>
            <a:pPr algn="ctr"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475 171</a:t>
            </a:r>
            <a:endParaRPr lang="ru-RU" dirty="0"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2895600" y="4495800"/>
            <a:ext cx="1600200" cy="12025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Неналоговые </a:t>
            </a:r>
          </a:p>
          <a:p>
            <a:pPr algn="ctr"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доходы</a:t>
            </a:r>
          </a:p>
          <a:p>
            <a:pPr algn="ctr"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11% </a:t>
            </a:r>
          </a:p>
          <a:p>
            <a:pPr algn="ctr"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59 064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6248400" y="2362200"/>
            <a:ext cx="1752600" cy="101784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ru-RU" sz="2000" dirty="0">
                <a:latin typeface="Tahoma" pitchFamily="34" charset="0"/>
                <a:cs typeface="Tahoma" pitchFamily="34" charset="0"/>
              </a:rPr>
              <a:t>Собственные доходы  </a:t>
            </a:r>
          </a:p>
          <a:p>
            <a:pPr algn="ctr">
              <a:defRPr/>
            </a:pPr>
            <a:r>
              <a:rPr lang="ru-RU" sz="2000" dirty="0" smtClean="0">
                <a:latin typeface="Tahoma" pitchFamily="34" charset="0"/>
                <a:cs typeface="Tahoma" pitchFamily="34" charset="0"/>
              </a:rPr>
              <a:t>554 827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4876800" y="4495800"/>
            <a:ext cx="1828800" cy="147950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Налоговые </a:t>
            </a:r>
          </a:p>
          <a:p>
            <a:pPr algn="ctr"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доходы</a:t>
            </a:r>
          </a:p>
          <a:p>
            <a:pPr algn="ctr"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87% </a:t>
            </a:r>
          </a:p>
          <a:p>
            <a:pPr algn="ctr"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482 594</a:t>
            </a:r>
            <a:endParaRPr lang="ru-RU" dirty="0"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077200" y="6477000"/>
            <a:ext cx="1066800" cy="381000"/>
          </a:xfrm>
        </p:spPr>
        <p:txBody>
          <a:bodyPr/>
          <a:lstStyle/>
          <a:p>
            <a:pPr algn="r"/>
            <a:fld id="{02A87CE6-37EB-491D-8BDB-DA09B6AB45D6}" type="datetime1">
              <a:rPr lang="ru-RU" sz="1200" smtClean="0">
                <a:latin typeface="Tahoma" pitchFamily="34" charset="0"/>
                <a:cs typeface="Tahoma" pitchFamily="34" charset="0"/>
              </a:rPr>
              <a:pPr algn="r"/>
              <a:t>01.02.2019</a:t>
            </a:fld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1" name="Picture 3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1"/>
            <a:ext cx="4572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6</a:t>
            </a:r>
            <a:endParaRPr lang="en-US" dirty="0"/>
          </a:p>
        </p:txBody>
      </p:sp>
      <p:pic>
        <p:nvPicPr>
          <p:cNvPr id="14" name="Picture 3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1"/>
            <a:ext cx="6096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Заголовок 2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Структура налоговых доходов </a:t>
            </a:r>
            <a:b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2019 году (%)</a:t>
            </a:r>
            <a:endParaRPr lang="ru-RU" sz="2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533399" y="1524000"/>
            <a:ext cx="8458201" cy="4953000"/>
            <a:chOff x="315" y="1190"/>
            <a:chExt cx="5542" cy="2925"/>
          </a:xfrm>
        </p:grpSpPr>
        <p:graphicFrame>
          <p:nvGraphicFramePr>
            <p:cNvPr id="8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377230026"/>
                </p:ext>
              </p:extLst>
            </p:nvPr>
          </p:nvGraphicFramePr>
          <p:xfrm>
            <a:off x="336" y="1190"/>
            <a:ext cx="5424" cy="29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881" y="3470"/>
              <a:ext cx="2976" cy="2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ru-RU" sz="2000" dirty="0">
                  <a:latin typeface="Tahoma" pitchFamily="34" charset="0"/>
                  <a:cs typeface="Tahoma" pitchFamily="34" charset="0"/>
                </a:rPr>
                <a:t>Налог на доходы физических лиц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640" y="1445"/>
              <a:ext cx="1845" cy="42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/>
              <a:r>
                <a:rPr lang="ru-RU" sz="2000" dirty="0">
                  <a:latin typeface="Tahoma" pitchFamily="34" charset="0"/>
                  <a:cs typeface="Tahoma" pitchFamily="34" charset="0"/>
                </a:rPr>
                <a:t>Налог на имущество </a:t>
              </a:r>
            </a:p>
            <a:p>
              <a:pPr algn="ctr"/>
              <a:r>
                <a:rPr lang="ru-RU" sz="2000" dirty="0">
                  <a:latin typeface="Tahoma" pitchFamily="34" charset="0"/>
                  <a:cs typeface="Tahoma" pitchFamily="34" charset="0"/>
                </a:rPr>
                <a:t>физических лиц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84" y="1583"/>
              <a:ext cx="1125" cy="42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/>
              <a:r>
                <a:rPr lang="ru-RU" sz="2000" dirty="0">
                  <a:latin typeface="Tahoma" pitchFamily="34" charset="0"/>
                  <a:cs typeface="Tahoma" pitchFamily="34" charset="0"/>
                </a:rPr>
                <a:t>Земельный </a:t>
              </a:r>
              <a:endParaRPr lang="ru-RU" sz="2000" dirty="0" smtClean="0">
                <a:latin typeface="Tahoma" pitchFamily="34" charset="0"/>
                <a:cs typeface="Tahoma" pitchFamily="34" charset="0"/>
              </a:endParaRPr>
            </a:p>
            <a:p>
              <a:pPr algn="ctr"/>
              <a:r>
                <a:rPr lang="ru-RU" sz="2000" dirty="0" smtClean="0">
                  <a:latin typeface="Tahoma" pitchFamily="34" charset="0"/>
                  <a:cs typeface="Tahoma" pitchFamily="34" charset="0"/>
                </a:rPr>
                <a:t>налог</a:t>
              </a:r>
              <a:endParaRPr lang="ru-RU" sz="2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1536" y="1537"/>
              <a:ext cx="1170" cy="2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ru-RU" sz="2000" dirty="0">
                  <a:latin typeface="Tahoma" pitchFamily="34" charset="0"/>
                  <a:cs typeface="Tahoma" pitchFamily="34" charset="0"/>
                </a:rPr>
                <a:t>Госпошлина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368" y="2197"/>
              <a:ext cx="115" cy="2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ru-RU" sz="2400" b="1" i="1" dirty="0">
                <a:latin typeface="Arial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315" y="3126"/>
              <a:ext cx="1242" cy="6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/>
              <a:r>
                <a:rPr lang="ru-RU" sz="2000" dirty="0" smtClean="0">
                  <a:latin typeface="Tahoma" pitchFamily="34" charset="0"/>
                  <a:cs typeface="Tahoma" pitchFamily="34" charset="0"/>
                </a:rPr>
                <a:t>Акцизы по подакцизным товарам</a:t>
              </a:r>
              <a:endParaRPr lang="ru-RU" sz="2000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-304800" y="3276600"/>
            <a:ext cx="1524000" cy="4022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ЕНВД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077200" y="6477000"/>
            <a:ext cx="1066800" cy="381000"/>
          </a:xfrm>
        </p:spPr>
        <p:txBody>
          <a:bodyPr/>
          <a:lstStyle/>
          <a:p>
            <a:pPr algn="r"/>
            <a:fld id="{02A87CE6-37EB-491D-8BDB-DA09B6AB45D6}" type="datetime1">
              <a:rPr lang="ru-RU" sz="1200" smtClean="0">
                <a:latin typeface="Tahoma" pitchFamily="34" charset="0"/>
                <a:cs typeface="Tahoma" pitchFamily="34" charset="0"/>
              </a:rPr>
              <a:pPr algn="r"/>
              <a:t>01.02.2019</a:t>
            </a:fld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1" name="Picture 3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1"/>
            <a:ext cx="4572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7</a:t>
            </a:r>
            <a:endParaRPr lang="en-US" dirty="0"/>
          </a:p>
        </p:txBody>
      </p:sp>
      <p:pic>
        <p:nvPicPr>
          <p:cNvPr id="14" name="Picture 3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1"/>
            <a:ext cx="6096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Структура неналоговых доходов </a:t>
            </a:r>
            <a:b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2019 году (%)</a:t>
            </a:r>
          </a:p>
        </p:txBody>
      </p:sp>
      <p:grpSp>
        <p:nvGrpSpPr>
          <p:cNvPr id="18" name="Group 20"/>
          <p:cNvGrpSpPr>
            <a:grpSpLocks/>
          </p:cNvGrpSpPr>
          <p:nvPr/>
        </p:nvGrpSpPr>
        <p:grpSpPr bwMode="auto">
          <a:xfrm>
            <a:off x="0" y="1714499"/>
            <a:ext cx="9318625" cy="5143502"/>
            <a:chOff x="0" y="1112"/>
            <a:chExt cx="5760" cy="3240"/>
          </a:xfrm>
        </p:grpSpPr>
        <p:graphicFrame>
          <p:nvGraphicFramePr>
            <p:cNvPr id="19" name="Object 4"/>
            <p:cNvGraphicFramePr>
              <a:graphicFrameLocks noChangeAspect="1"/>
            </p:cNvGraphicFramePr>
            <p:nvPr/>
          </p:nvGraphicFramePr>
          <p:xfrm>
            <a:off x="309" y="1125"/>
            <a:ext cx="5211" cy="28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4107" y="3227"/>
              <a:ext cx="1342" cy="64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ru-RU" sz="2000" dirty="0">
                  <a:latin typeface="Tahoma" pitchFamily="34" charset="0"/>
                  <a:cs typeface="Tahoma" pitchFamily="34" charset="0"/>
                </a:rPr>
                <a:t>Доходы от использования имущества</a:t>
              </a:r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283" y="3137"/>
              <a:ext cx="2323" cy="64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ru-RU" sz="2000" dirty="0">
                  <a:latin typeface="Tahoma" pitchFamily="34" charset="0"/>
                  <a:cs typeface="Tahoma" pitchFamily="34" charset="0"/>
                </a:rPr>
                <a:t>Доходы от продажи </a:t>
              </a:r>
            </a:p>
            <a:p>
              <a:r>
                <a:rPr lang="ru-RU" sz="2000" dirty="0">
                  <a:latin typeface="Tahoma" pitchFamily="34" charset="0"/>
                  <a:cs typeface="Tahoma" pitchFamily="34" charset="0"/>
                </a:rPr>
                <a:t>материальных и </a:t>
              </a:r>
            </a:p>
            <a:p>
              <a:r>
                <a:rPr lang="ru-RU" sz="2000" dirty="0">
                  <a:latin typeface="Tahoma" pitchFamily="34" charset="0"/>
                  <a:cs typeface="Tahoma" pitchFamily="34" charset="0"/>
                </a:rPr>
                <a:t>нематериальных активов</a:t>
              </a: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0" y="1112"/>
              <a:ext cx="1786" cy="83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ru-RU" sz="2000" dirty="0">
                  <a:latin typeface="Tahoma" pitchFamily="34" charset="0"/>
                  <a:cs typeface="Tahoma" pitchFamily="34" charset="0"/>
                </a:rPr>
                <a:t>Платежи </a:t>
              </a:r>
              <a:r>
                <a:rPr lang="ru-RU" sz="2000" dirty="0" smtClean="0">
                  <a:latin typeface="Tahoma" pitchFamily="34" charset="0"/>
                  <a:cs typeface="Tahoma" pitchFamily="34" charset="0"/>
                </a:rPr>
                <a:t>при пользовании </a:t>
              </a:r>
              <a:endParaRPr lang="ru-RU" sz="2000" dirty="0">
                <a:latin typeface="Tahoma" pitchFamily="34" charset="0"/>
                <a:cs typeface="Tahoma" pitchFamily="34" charset="0"/>
              </a:endParaRPr>
            </a:p>
            <a:p>
              <a:r>
                <a:rPr lang="ru-RU" sz="2000" dirty="0">
                  <a:latin typeface="Tahoma" pitchFamily="34" charset="0"/>
                  <a:cs typeface="Tahoma" pitchFamily="34" charset="0"/>
                </a:rPr>
                <a:t>природными ресурсами</a:t>
              </a:r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1722" y="1210"/>
              <a:ext cx="1545" cy="44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ru-RU" sz="2000" dirty="0">
                  <a:latin typeface="Tahoma" pitchFamily="34" charset="0"/>
                  <a:cs typeface="Tahoma" pitchFamily="34" charset="0"/>
                </a:rPr>
                <a:t>Поступления </a:t>
              </a:r>
            </a:p>
            <a:p>
              <a:r>
                <a:rPr lang="ru-RU" sz="2000" dirty="0">
                  <a:latin typeface="Tahoma" pitchFamily="34" charset="0"/>
                  <a:cs typeface="Tahoma" pitchFamily="34" charset="0"/>
                </a:rPr>
                <a:t>от штрафов</a:t>
              </a:r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5413" y="4089"/>
              <a:ext cx="347" cy="26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077200" y="6477000"/>
            <a:ext cx="1066800" cy="381000"/>
          </a:xfrm>
        </p:spPr>
        <p:txBody>
          <a:bodyPr/>
          <a:lstStyle/>
          <a:p>
            <a:pPr algn="r"/>
            <a:fld id="{02A87CE6-37EB-491D-8BDB-DA09B6AB45D6}" type="datetime1">
              <a:rPr lang="ru-RU" sz="1200" smtClean="0">
                <a:latin typeface="Tahoma" pitchFamily="34" charset="0"/>
                <a:cs typeface="Tahoma" pitchFamily="34" charset="0"/>
              </a:rPr>
              <a:pPr algn="r"/>
              <a:t>01.02.2019</a:t>
            </a:fld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1" name="Picture 3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1"/>
            <a:ext cx="4572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8</a:t>
            </a:r>
            <a:endParaRPr lang="en-US" dirty="0"/>
          </a:p>
        </p:txBody>
      </p:sp>
      <p:pic>
        <p:nvPicPr>
          <p:cNvPr id="14" name="Picture 3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1"/>
            <a:ext cx="6096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Безвозмездные поступления </a:t>
            </a:r>
            <a:b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2018 - 2019 годов (тыс.руб.)</a:t>
            </a:r>
            <a:endParaRPr lang="ru-RU" sz="2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AutoShape 2"/>
          <p:cNvSpPr>
            <a:spLocks noChangeArrowheads="1"/>
          </p:cNvSpPr>
          <p:nvPr/>
        </p:nvSpPr>
        <p:spPr bwMode="auto">
          <a:xfrm>
            <a:off x="1066800" y="2514600"/>
            <a:ext cx="1981200" cy="10668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0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sz="2000" dirty="0">
                <a:latin typeface="Tahoma" pitchFamily="34" charset="0"/>
                <a:cs typeface="Tahoma" pitchFamily="34" charset="0"/>
              </a:rPr>
              <a:t>Безвозмездные </a:t>
            </a:r>
          </a:p>
          <a:p>
            <a:pPr algn="ctr"/>
            <a:r>
              <a:rPr lang="ru-RU" sz="2000" dirty="0">
                <a:latin typeface="Tahoma" pitchFamily="34" charset="0"/>
                <a:cs typeface="Tahoma" pitchFamily="34" charset="0"/>
              </a:rPr>
              <a:t>поступления </a:t>
            </a:r>
          </a:p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936 692,2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5" name="Line 10"/>
          <p:cNvSpPr>
            <a:spLocks noChangeShapeType="1"/>
          </p:cNvSpPr>
          <p:nvPr/>
        </p:nvSpPr>
        <p:spPr bwMode="auto">
          <a:xfrm>
            <a:off x="685800" y="4038600"/>
            <a:ext cx="0" cy="463550"/>
          </a:xfrm>
          <a:prstGeom prst="line">
            <a:avLst/>
          </a:prstGeom>
          <a:noFill/>
          <a:ln w="31750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 dirty="0"/>
          </a:p>
        </p:txBody>
      </p:sp>
      <p:sp>
        <p:nvSpPr>
          <p:cNvPr id="36" name="Line 10"/>
          <p:cNvSpPr>
            <a:spLocks noChangeShapeType="1"/>
          </p:cNvSpPr>
          <p:nvPr/>
        </p:nvSpPr>
        <p:spPr bwMode="auto">
          <a:xfrm>
            <a:off x="3581400" y="4038600"/>
            <a:ext cx="0" cy="46355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 dirty="0"/>
          </a:p>
        </p:txBody>
      </p:sp>
      <p:sp>
        <p:nvSpPr>
          <p:cNvPr id="37" name="AutoShape 4"/>
          <p:cNvSpPr>
            <a:spLocks noChangeArrowheads="1"/>
          </p:cNvSpPr>
          <p:nvPr/>
        </p:nvSpPr>
        <p:spPr bwMode="auto">
          <a:xfrm>
            <a:off x="0" y="4495800"/>
            <a:ext cx="1481165" cy="914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i="1" dirty="0">
              <a:latin typeface="Arial" charset="0"/>
            </a:endParaRPr>
          </a:p>
        </p:txBody>
      </p:sp>
      <p:sp>
        <p:nvSpPr>
          <p:cNvPr id="38" name="AutoShape 8"/>
          <p:cNvSpPr>
            <a:spLocks noChangeArrowheads="1"/>
          </p:cNvSpPr>
          <p:nvPr/>
        </p:nvSpPr>
        <p:spPr bwMode="auto">
          <a:xfrm>
            <a:off x="2819400" y="4495800"/>
            <a:ext cx="1419212" cy="914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i="1" dirty="0">
              <a:latin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52400" y="4495800"/>
            <a:ext cx="114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Дотации</a:t>
            </a:r>
          </a:p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12%</a:t>
            </a:r>
          </a:p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115 549</a:t>
            </a:r>
            <a:endParaRPr lang="ru-RU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895600" y="4495800"/>
            <a:ext cx="137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Субвенции</a:t>
            </a:r>
          </a:p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88%</a:t>
            </a:r>
          </a:p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821 143,2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24000" y="1524000"/>
            <a:ext cx="121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2018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год</a:t>
            </a:r>
            <a:endParaRPr lang="ru-RU" sz="20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77000" y="1524000"/>
            <a:ext cx="121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2019 год</a:t>
            </a:r>
            <a:endParaRPr lang="ru-RU" sz="20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2057400" y="3581400"/>
            <a:ext cx="0" cy="46355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 dirty="0"/>
          </a:p>
        </p:txBody>
      </p:sp>
      <p:cxnSp>
        <p:nvCxnSpPr>
          <p:cNvPr id="25" name="Прямая соединительная линия 24"/>
          <p:cNvCxnSpPr>
            <a:stCxn id="35" idx="0"/>
          </p:cNvCxnSpPr>
          <p:nvPr/>
        </p:nvCxnSpPr>
        <p:spPr>
          <a:xfrm rot="16200000" flipH="1">
            <a:off x="2132806" y="2591594"/>
            <a:ext cx="1588" cy="289560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utoShape 2"/>
          <p:cNvSpPr>
            <a:spLocks noChangeArrowheads="1"/>
          </p:cNvSpPr>
          <p:nvPr/>
        </p:nvSpPr>
        <p:spPr bwMode="auto">
          <a:xfrm>
            <a:off x="6096000" y="2514600"/>
            <a:ext cx="1981200" cy="10668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1750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sz="2000" dirty="0">
                <a:latin typeface="Tahoma" pitchFamily="34" charset="0"/>
                <a:cs typeface="Tahoma" pitchFamily="34" charset="0"/>
              </a:rPr>
              <a:t>Безвозмездные </a:t>
            </a:r>
          </a:p>
          <a:p>
            <a:pPr algn="ctr"/>
            <a:r>
              <a:rPr lang="ru-RU" sz="2000" dirty="0">
                <a:latin typeface="Tahoma" pitchFamily="34" charset="0"/>
                <a:cs typeface="Tahoma" pitchFamily="34" charset="0"/>
              </a:rPr>
              <a:t>поступления </a:t>
            </a:r>
          </a:p>
          <a:p>
            <a:pPr algn="ctr"/>
            <a:r>
              <a:rPr lang="ru-RU" sz="2000" dirty="0" smtClean="0">
                <a:latin typeface="Tahoma" pitchFamily="34" charset="0"/>
                <a:cs typeface="Tahoma" pitchFamily="34" charset="0"/>
              </a:rPr>
              <a:t>1 038 566,7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5" name="Line 10"/>
          <p:cNvSpPr>
            <a:spLocks noChangeShapeType="1"/>
          </p:cNvSpPr>
          <p:nvPr/>
        </p:nvSpPr>
        <p:spPr bwMode="auto">
          <a:xfrm>
            <a:off x="7162800" y="3581400"/>
            <a:ext cx="0" cy="463550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16200000" flipH="1">
            <a:off x="7238206" y="2591594"/>
            <a:ext cx="1588" cy="289560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Line 10"/>
          <p:cNvSpPr>
            <a:spLocks noChangeShapeType="1"/>
          </p:cNvSpPr>
          <p:nvPr/>
        </p:nvSpPr>
        <p:spPr bwMode="auto">
          <a:xfrm>
            <a:off x="5791200" y="4038600"/>
            <a:ext cx="0" cy="463550"/>
          </a:xfrm>
          <a:prstGeom prst="line">
            <a:avLst/>
          </a:prstGeom>
          <a:noFill/>
          <a:ln w="31750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 dirty="0"/>
          </a:p>
        </p:txBody>
      </p:sp>
      <p:sp>
        <p:nvSpPr>
          <p:cNvPr id="48" name="Line 10"/>
          <p:cNvSpPr>
            <a:spLocks noChangeShapeType="1"/>
          </p:cNvSpPr>
          <p:nvPr/>
        </p:nvSpPr>
        <p:spPr bwMode="auto">
          <a:xfrm>
            <a:off x="8686800" y="4038600"/>
            <a:ext cx="0" cy="463550"/>
          </a:xfrm>
          <a:prstGeom prst="line">
            <a:avLst/>
          </a:prstGeom>
          <a:noFill/>
          <a:ln w="31750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 dirty="0"/>
          </a:p>
        </p:txBody>
      </p:sp>
      <p:sp>
        <p:nvSpPr>
          <p:cNvPr id="49" name="AutoShape 4"/>
          <p:cNvSpPr>
            <a:spLocks noChangeArrowheads="1"/>
          </p:cNvSpPr>
          <p:nvPr/>
        </p:nvSpPr>
        <p:spPr bwMode="auto">
          <a:xfrm>
            <a:off x="5105400" y="4495800"/>
            <a:ext cx="1481165" cy="914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i="1" dirty="0">
              <a:latin typeface="Arial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257800" y="4495800"/>
            <a:ext cx="114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Дотации</a:t>
            </a:r>
          </a:p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11%</a:t>
            </a:r>
          </a:p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115 554</a:t>
            </a:r>
            <a:endParaRPr lang="ru-RU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AutoShape 8"/>
          <p:cNvSpPr>
            <a:spLocks noChangeArrowheads="1"/>
          </p:cNvSpPr>
          <p:nvPr/>
        </p:nvSpPr>
        <p:spPr bwMode="auto">
          <a:xfrm>
            <a:off x="7724788" y="4495800"/>
            <a:ext cx="1419212" cy="914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i="1" dirty="0">
              <a:latin typeface="Arial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772400" y="4495800"/>
            <a:ext cx="137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Субвенции</a:t>
            </a:r>
          </a:p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89%</a:t>
            </a:r>
          </a:p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923 012,7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228600" y="6629400"/>
            <a:ext cx="8534400" cy="228600"/>
          </a:xfrm>
        </p:spPr>
        <p:txBody>
          <a:bodyPr/>
          <a:lstStyle/>
          <a:p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**</a:t>
            </a: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Расчет  произведен</a:t>
            </a: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за 4 периода ( 4квартал 2018г. + 1,2,3 квартал 2019г.)</a:t>
            </a:r>
            <a:endParaRPr lang="en-US" sz="13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483448D-3A78-4528-A469-B745A65DA480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8600" y="1500175"/>
          <a:ext cx="87630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853"/>
                <a:gridCol w="2111347"/>
                <a:gridCol w="2133600"/>
                <a:gridCol w="1981200"/>
              </a:tblGrid>
              <a:tr h="8109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ahoma" pitchFamily="34" charset="0"/>
                          <a:cs typeface="Tahoma" pitchFamily="34" charset="0"/>
                        </a:rPr>
                        <a:t>Расходы</a:t>
                      </a:r>
                      <a:endParaRPr lang="ru-RU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ahoma" pitchFamily="34" charset="0"/>
                          <a:cs typeface="Tahoma" pitchFamily="34" charset="0"/>
                        </a:rPr>
                        <a:t>2018 год</a:t>
                      </a:r>
                      <a:endParaRPr lang="ru-RU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2019 год</a:t>
                      </a:r>
                      <a:endParaRPr lang="ru-RU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ahoma" pitchFamily="34" charset="0"/>
                          <a:cs typeface="Tahoma" pitchFamily="34" charset="0"/>
                        </a:rPr>
                        <a:t>Удельный вес 2019 к 2018г.г. (%)</a:t>
                      </a:r>
                      <a:endParaRPr lang="ru-RU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072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ahoma" pitchFamily="34" charset="0"/>
                          <a:cs typeface="Tahoma" pitchFamily="34" charset="0"/>
                        </a:rPr>
                        <a:t>Всего расходов </a:t>
                      </a:r>
                    </a:p>
                    <a:p>
                      <a:r>
                        <a:rPr lang="ru-RU" sz="1600" b="0" dirty="0" smtClean="0">
                          <a:latin typeface="Tahoma" pitchFamily="34" charset="0"/>
                          <a:cs typeface="Tahoma" pitchFamily="34" charset="0"/>
                        </a:rPr>
                        <a:t>в том числе:</a:t>
                      </a:r>
                      <a:endParaRPr lang="ru-RU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ahoma" pitchFamily="34" charset="0"/>
                          <a:cs typeface="Tahoma" pitchFamily="34" charset="0"/>
                        </a:rPr>
                        <a:t>703 184,0</a:t>
                      </a:r>
                      <a:endParaRPr lang="ru-RU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ahoma" pitchFamily="34" charset="0"/>
                          <a:cs typeface="Tahoma" pitchFamily="34" charset="0"/>
                        </a:rPr>
                        <a:t>725 850,0</a:t>
                      </a:r>
                      <a:endParaRPr lang="ru-RU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103</a:t>
                      </a:r>
                      <a:endParaRPr lang="ru-RU" b="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43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ahoma" pitchFamily="34" charset="0"/>
                          <a:cs typeface="Tahoma" pitchFamily="34" charset="0"/>
                        </a:rPr>
                        <a:t>ФОТ</a:t>
                      </a:r>
                      <a:endParaRPr lang="ru-RU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3333"/>
                          </a:solidFill>
                          <a:latin typeface="Tahoma" pitchFamily="34" charset="0"/>
                          <a:cs typeface="Tahoma" pitchFamily="34" charset="0"/>
                        </a:rPr>
                        <a:t>408 241,5</a:t>
                      </a:r>
                      <a:endParaRPr lang="ru-RU" b="1" dirty="0">
                        <a:solidFill>
                          <a:srgbClr val="FF3333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3333"/>
                          </a:solidFill>
                          <a:latin typeface="Tahoma" pitchFamily="34" charset="0"/>
                          <a:cs typeface="Tahoma" pitchFamily="34" charset="0"/>
                        </a:rPr>
                        <a:t>441 062,4</a:t>
                      </a:r>
                      <a:endParaRPr lang="ru-RU" b="1" dirty="0">
                        <a:solidFill>
                          <a:srgbClr val="FF3333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108</a:t>
                      </a:r>
                      <a:endParaRPr lang="ru-RU" b="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076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ahoma" pitchFamily="34" charset="0"/>
                          <a:cs typeface="Tahoma" pitchFamily="34" charset="0"/>
                        </a:rPr>
                        <a:t>Коммунальные расходы</a:t>
                      </a:r>
                      <a:endParaRPr lang="ru-RU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3333"/>
                          </a:solidFill>
                          <a:latin typeface="Tahoma" pitchFamily="34" charset="0"/>
                          <a:cs typeface="Tahoma" pitchFamily="34" charset="0"/>
                        </a:rPr>
                        <a:t>137 836,0</a:t>
                      </a:r>
                      <a:endParaRPr lang="ru-RU" b="1" dirty="0">
                        <a:solidFill>
                          <a:srgbClr val="FF3333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3333"/>
                          </a:solidFill>
                          <a:latin typeface="Tahoma" pitchFamily="34" charset="0"/>
                          <a:cs typeface="Tahoma" pitchFamily="34" charset="0"/>
                        </a:rPr>
                        <a:t>136 348,5*</a:t>
                      </a:r>
                      <a:endParaRPr lang="ru-RU" b="1" dirty="0">
                        <a:solidFill>
                          <a:srgbClr val="FF3333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99</a:t>
                      </a:r>
                      <a:endParaRPr lang="ru-RU" b="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43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ahoma" pitchFamily="34" charset="0"/>
                          <a:cs typeface="Tahoma" pitchFamily="34" charset="0"/>
                        </a:rPr>
                        <a:t>Налог</a:t>
                      </a:r>
                      <a:r>
                        <a:rPr lang="ru-RU" baseline="0" dirty="0" smtClean="0">
                          <a:latin typeface="Tahoma" pitchFamily="34" charset="0"/>
                          <a:cs typeface="Tahoma" pitchFamily="34" charset="0"/>
                        </a:rPr>
                        <a:t> на землю</a:t>
                      </a:r>
                      <a:endParaRPr lang="ru-RU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3333"/>
                          </a:solidFill>
                          <a:latin typeface="Tahoma" pitchFamily="34" charset="0"/>
                          <a:cs typeface="Tahoma" pitchFamily="34" charset="0"/>
                        </a:rPr>
                        <a:t>12 497,0</a:t>
                      </a:r>
                      <a:endParaRPr lang="ru-RU" b="1" dirty="0">
                        <a:solidFill>
                          <a:srgbClr val="FF3333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3333"/>
                          </a:solidFill>
                          <a:latin typeface="Tahoma" pitchFamily="34" charset="0"/>
                          <a:cs typeface="Tahoma" pitchFamily="34" charset="0"/>
                        </a:rPr>
                        <a:t>17 568,5**</a:t>
                      </a:r>
                      <a:endParaRPr lang="ru-RU" b="1" dirty="0">
                        <a:solidFill>
                          <a:srgbClr val="FF3333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140</a:t>
                      </a:r>
                      <a:endParaRPr lang="ru-RU" b="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076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ahoma" pitchFamily="34" charset="0"/>
                          <a:cs typeface="Tahoma" pitchFamily="34" charset="0"/>
                        </a:rPr>
                        <a:t>Питание</a:t>
                      </a:r>
                      <a:r>
                        <a:rPr lang="ru-RU" baseline="0" dirty="0" smtClean="0">
                          <a:latin typeface="Tahoma" pitchFamily="34" charset="0"/>
                          <a:cs typeface="Tahoma" pitchFamily="34" charset="0"/>
                        </a:rPr>
                        <a:t> ДДУ и в школах</a:t>
                      </a:r>
                      <a:endParaRPr lang="ru-RU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3333"/>
                          </a:solidFill>
                          <a:latin typeface="Tahoma" pitchFamily="34" charset="0"/>
                          <a:cs typeface="Tahoma" pitchFamily="34" charset="0"/>
                        </a:rPr>
                        <a:t>38 732,4</a:t>
                      </a:r>
                      <a:endParaRPr lang="ru-RU" b="1" dirty="0">
                        <a:solidFill>
                          <a:srgbClr val="FF3333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3333"/>
                          </a:solidFill>
                          <a:latin typeface="Tahoma" pitchFamily="34" charset="0"/>
                          <a:cs typeface="Tahoma" pitchFamily="34" charset="0"/>
                        </a:rPr>
                        <a:t>42 516</a:t>
                      </a:r>
                      <a:endParaRPr lang="ru-RU" b="1" dirty="0">
                        <a:solidFill>
                          <a:srgbClr val="FF3333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110</a:t>
                      </a:r>
                      <a:endParaRPr lang="ru-RU" b="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43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ahoma" pitchFamily="34" charset="0"/>
                          <a:cs typeface="Tahoma" pitchFamily="34" charset="0"/>
                        </a:rPr>
                        <a:t>Прочие расходы</a:t>
                      </a:r>
                      <a:endParaRPr lang="ru-RU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4383D1"/>
                          </a:solidFill>
                          <a:latin typeface="Tahoma" pitchFamily="34" charset="0"/>
                          <a:cs typeface="Tahoma" pitchFamily="34" charset="0"/>
                        </a:rPr>
                        <a:t>105 877,1</a:t>
                      </a:r>
                      <a:endParaRPr lang="ru-RU" b="1" dirty="0">
                        <a:solidFill>
                          <a:srgbClr val="4383D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4383D1"/>
                          </a:solidFill>
                          <a:latin typeface="Tahoma" pitchFamily="34" charset="0"/>
                          <a:cs typeface="Tahoma" pitchFamily="34" charset="0"/>
                        </a:rPr>
                        <a:t>88 354,6</a:t>
                      </a:r>
                      <a:endParaRPr lang="ru-RU" b="1" dirty="0">
                        <a:solidFill>
                          <a:srgbClr val="4383D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83</a:t>
                      </a:r>
                      <a:endParaRPr lang="ru-RU" b="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4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ahoma" pitchFamily="34" charset="0"/>
                          <a:cs typeface="Tahoma" pitchFamily="34" charset="0"/>
                        </a:rPr>
                        <a:t>Субвенции</a:t>
                      </a:r>
                      <a:endParaRPr lang="ru-RU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ahoma" pitchFamily="34" charset="0"/>
                          <a:cs typeface="Tahoma" pitchFamily="34" charset="0"/>
                        </a:rPr>
                        <a:t>821 143,2</a:t>
                      </a:r>
                      <a:endParaRPr lang="ru-RU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ahoma" pitchFamily="34" charset="0"/>
                          <a:cs typeface="Tahoma" pitchFamily="34" charset="0"/>
                        </a:rPr>
                        <a:t>923 012,7</a:t>
                      </a:r>
                      <a:endParaRPr lang="ru-RU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112</a:t>
                      </a:r>
                      <a:endParaRPr lang="ru-RU" b="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436"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latin typeface="Tahoma" pitchFamily="34" charset="0"/>
                          <a:cs typeface="Tahoma" pitchFamily="34" charset="0"/>
                        </a:rPr>
                        <a:t>в т.ч.</a:t>
                      </a:r>
                      <a:r>
                        <a:rPr lang="ru-RU" b="0" i="1" baseline="0" dirty="0" smtClean="0">
                          <a:latin typeface="Tahoma" pitchFamily="34" charset="0"/>
                          <a:cs typeface="Tahoma" pitchFamily="34" charset="0"/>
                        </a:rPr>
                        <a:t> ФОТ</a:t>
                      </a:r>
                      <a:endParaRPr lang="ru-RU" b="0" i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latin typeface="Tahoma" pitchFamily="34" charset="0"/>
                          <a:cs typeface="Tahoma" pitchFamily="34" charset="0"/>
                        </a:rPr>
                        <a:t>750 945,1</a:t>
                      </a:r>
                      <a:endParaRPr lang="ru-RU" b="0" i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latin typeface="Tahoma" pitchFamily="34" charset="0"/>
                          <a:cs typeface="Tahoma" pitchFamily="34" charset="0"/>
                        </a:rPr>
                        <a:t>836 010,4</a:t>
                      </a:r>
                      <a:endParaRPr lang="ru-RU" b="0" i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111</a:t>
                      </a:r>
                      <a:endParaRPr lang="ru-RU" b="0" i="1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4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ahoma" pitchFamily="34" charset="0"/>
                          <a:cs typeface="Tahoma" pitchFamily="34" charset="0"/>
                        </a:rPr>
                        <a:t>Итого расходов </a:t>
                      </a:r>
                      <a:endParaRPr lang="ru-RU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ahoma" pitchFamily="34" charset="0"/>
                          <a:cs typeface="Tahoma" pitchFamily="34" charset="0"/>
                        </a:rPr>
                        <a:t>1 524 327,2</a:t>
                      </a:r>
                      <a:endParaRPr lang="ru-RU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ahoma" pitchFamily="34" charset="0"/>
                          <a:cs typeface="Tahoma" pitchFamily="34" charset="0"/>
                        </a:rPr>
                        <a:t>1 648 862,7</a:t>
                      </a:r>
                      <a:endParaRPr lang="ru-RU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108</a:t>
                      </a:r>
                      <a:endParaRPr lang="ru-RU" b="0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12" name="Picture 3" descr="ge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1"/>
            <a:ext cx="609600" cy="1099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07154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Структура расходов,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тыс.руб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Дата 2"/>
          <p:cNvSpPr txBox="1">
            <a:spLocks/>
          </p:cNvSpPr>
          <p:nvPr/>
        </p:nvSpPr>
        <p:spPr>
          <a:xfrm>
            <a:off x="228600" y="6400800"/>
            <a:ext cx="8534400" cy="228600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</a:t>
            </a:r>
            <a:r>
              <a:rPr kumimoji="0" lang="ru-RU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Энергосервисный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контракт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10391</TotalTime>
  <Words>2603</Words>
  <Application>Microsoft Office PowerPoint</Application>
  <PresentationFormat>Экран (4:3)</PresentationFormat>
  <Paragraphs>710</Paragraphs>
  <Slides>37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Обычная</vt:lpstr>
      <vt:lpstr>Worksheet</vt:lpstr>
      <vt:lpstr>Слайд 1</vt:lpstr>
      <vt:lpstr>Глосарий</vt:lpstr>
      <vt:lpstr>Глосарий</vt:lpstr>
      <vt:lpstr>Структура доходов  Бюджета,  тыс. руб.</vt:lpstr>
      <vt:lpstr>Собственные доходы,  тыс. руб.</vt:lpstr>
      <vt:lpstr>Структура налоговых доходов  в 2019 году (%)</vt:lpstr>
      <vt:lpstr>Структура неналоговых доходов  в 2019 году (%)</vt:lpstr>
      <vt:lpstr>Безвозмездные поступления  2018 - 2019 годов (тыс.руб.)</vt:lpstr>
      <vt:lpstr>Структура расходов, тыс.руб.</vt:lpstr>
      <vt:lpstr>Доля социально значимых расходов 2018-2019 годов </vt:lpstr>
      <vt:lpstr>Распределение ФОТ в 2019 году 1 277 072,8 тыс.руб.</vt:lpstr>
      <vt:lpstr>Слайд 12</vt:lpstr>
      <vt:lpstr>Источники заработной платы Администрации </vt:lpstr>
      <vt:lpstr>Фонд оплаты труда Администрации города Воткинска за 2015-2019 годы (по вопросам местного значения)</vt:lpstr>
      <vt:lpstr>Муниципальная программа  «Развитие образования и воспитание» (01)</vt:lpstr>
      <vt:lpstr>Муниципальная программа  «Сохранение здоровья и формирование здорового образа жизни населения» (02)</vt:lpstr>
      <vt:lpstr>Муниципальная программа  «Развитие культуры» (03)</vt:lpstr>
      <vt:lpstr>Муниципальная программа  «Социальная поддержка населения» (04)</vt:lpstr>
      <vt:lpstr>Муниципальная программа  «Создание условий для устойчивого  экономического развития» (05)</vt:lpstr>
      <vt:lpstr>  Муниципальная программа  «Безопасность» (06)   </vt:lpstr>
      <vt:lpstr>     </vt:lpstr>
      <vt:lpstr>     </vt:lpstr>
      <vt:lpstr>   Муниципальная программа  «Муниципальное управление» (09)    </vt:lpstr>
      <vt:lpstr>  Муниципальная программа  «Реализация молодежной политики» (10)    </vt:lpstr>
      <vt:lpstr>  Муниципальная программа  «Капитальное строительство, реконструкция и капитальный ремонт» (11)    </vt:lpstr>
      <vt:lpstr>  Муниципальная программа  «Развитие институтов гражданского общества и поддержка  социально ориентированных некоммерческих организаций,  осуществляющих деятельность на территории МО «Город Воткинск» (12)     </vt:lpstr>
      <vt:lpstr>  Муниципальная программа  «Комплексные меры противодействия злоупотреблению наркотиками и их незаконному обороту» (13)    </vt:lpstr>
      <vt:lpstr>  Муниципальная программа  «Управление муниципальными финансами» (14)    </vt:lpstr>
      <vt:lpstr>  Муниципальная программа  «Управление муниципальным имуществом и земельными ресурсами» (15)    </vt:lpstr>
      <vt:lpstr>  Муниципальная программа  «Формирование современной городской среды» (16)    </vt:lpstr>
      <vt:lpstr>      </vt:lpstr>
      <vt:lpstr>      </vt:lpstr>
      <vt:lpstr>Основные параметры проекта Бюджета муниципального образования  «Город Воткинск» на 2019 год</vt:lpstr>
      <vt:lpstr>Дефицит бюджета 2019 год</vt:lpstr>
      <vt:lpstr>    </vt:lpstr>
      <vt:lpstr>Контактная информация 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1179</cp:revision>
  <cp:lastPrinted>2018-11-27T09:49:01Z</cp:lastPrinted>
  <dcterms:created xsi:type="dcterms:W3CDTF">2017-09-25T05:24:33Z</dcterms:created>
  <dcterms:modified xsi:type="dcterms:W3CDTF">2019-02-01T09:00:13Z</dcterms:modified>
</cp:coreProperties>
</file>